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  <p:sldMasterId id="2147483744" r:id="rId2"/>
    <p:sldMasterId id="2147483756" r:id="rId3"/>
  </p:sldMasterIdLst>
  <p:notesMasterIdLst>
    <p:notesMasterId r:id="rId53"/>
  </p:notesMasterIdLst>
  <p:handoutMasterIdLst>
    <p:handoutMasterId r:id="rId54"/>
  </p:handoutMasterIdLst>
  <p:sldIdLst>
    <p:sldId id="417" r:id="rId4"/>
    <p:sldId id="361" r:id="rId5"/>
    <p:sldId id="556" r:id="rId6"/>
    <p:sldId id="348" r:id="rId7"/>
    <p:sldId id="404" r:id="rId8"/>
    <p:sldId id="407" r:id="rId9"/>
    <p:sldId id="273" r:id="rId10"/>
    <p:sldId id="257" r:id="rId11"/>
    <p:sldId id="419" r:id="rId12"/>
    <p:sldId id="422" r:id="rId13"/>
    <p:sldId id="360" r:id="rId14"/>
    <p:sldId id="365" r:id="rId15"/>
    <p:sldId id="366" r:id="rId16"/>
    <p:sldId id="289" r:id="rId17"/>
    <p:sldId id="369" r:id="rId18"/>
    <p:sldId id="310" r:id="rId19"/>
    <p:sldId id="349" r:id="rId20"/>
    <p:sldId id="371" r:id="rId21"/>
    <p:sldId id="280" r:id="rId22"/>
    <p:sldId id="294" r:id="rId23"/>
    <p:sldId id="295" r:id="rId24"/>
    <p:sldId id="409" r:id="rId25"/>
    <p:sldId id="311" r:id="rId26"/>
    <p:sldId id="408" r:id="rId27"/>
    <p:sldId id="411" r:id="rId28"/>
    <p:sldId id="400" r:id="rId29"/>
    <p:sldId id="351" r:id="rId30"/>
    <p:sldId id="399" r:id="rId31"/>
    <p:sldId id="398" r:id="rId32"/>
    <p:sldId id="414" r:id="rId33"/>
    <p:sldId id="299" r:id="rId34"/>
    <p:sldId id="395" r:id="rId35"/>
    <p:sldId id="415" r:id="rId36"/>
    <p:sldId id="391" r:id="rId37"/>
    <p:sldId id="314" r:id="rId38"/>
    <p:sldId id="385" r:id="rId39"/>
    <p:sldId id="387" r:id="rId40"/>
    <p:sldId id="392" r:id="rId41"/>
    <p:sldId id="317" r:id="rId42"/>
    <p:sldId id="318" r:id="rId43"/>
    <p:sldId id="393" r:id="rId44"/>
    <p:sldId id="421" r:id="rId45"/>
    <p:sldId id="319" r:id="rId46"/>
    <p:sldId id="321" r:id="rId47"/>
    <p:sldId id="333" r:id="rId48"/>
    <p:sldId id="322" r:id="rId49"/>
    <p:sldId id="323" r:id="rId50"/>
    <p:sldId id="324" r:id="rId51"/>
    <p:sldId id="32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7FF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10"/>
    <p:restoredTop sz="94476"/>
  </p:normalViewPr>
  <p:slideViewPr>
    <p:cSldViewPr snapToGrid="0" snapToObjects="1">
      <p:cViewPr varScale="1">
        <p:scale>
          <a:sx n="85" d="100"/>
          <a:sy n="85" d="100"/>
        </p:scale>
        <p:origin x="53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288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E31C9-1B3E-244A-B15A-0546BBE1605E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14B0-1E15-F442-98A7-10925C036F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5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2C9FB-0209-9440-AC97-A641BB3DF866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B0B2A-A81B-EB40-A179-E97FBFC381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ESSENTIAL:   A BASIC, INDESPENSIBLE NECESSARY ELEMENT…</a:t>
            </a:r>
          </a:p>
          <a:p>
            <a:endParaRPr lang="en-US" dirty="0"/>
          </a:p>
          <a:p>
            <a:r>
              <a:rPr lang="en-US" dirty="0"/>
              <a:t>MORE YOU STUDY ESSENTIALS, THE MORE YOU UNDERSTAND AND RESPECT THEM.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START WITH PREAMBLE…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29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57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88988"/>
            <a:ext cx="4687888" cy="35163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9178" y="4305299"/>
            <a:ext cx="6280030" cy="449364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5200" b="1" i="0" u="none" strike="noStrike" kern="1200" dirty="0">
                <a:solidFill>
                  <a:schemeClr val="tx1"/>
                </a:solidFill>
                <a:effectLst/>
                <a:ea typeface="Arial" charset="0"/>
                <a:cs typeface="Arial" charset="0"/>
              </a:rPr>
              <a:t>NOT PART</a:t>
            </a:r>
            <a:r>
              <a:rPr lang="en-US" sz="5200" b="1" i="0" u="none" strike="noStrike" kern="1200" baseline="0" dirty="0">
                <a:solidFill>
                  <a:schemeClr val="tx1"/>
                </a:solidFill>
                <a:effectLst/>
                <a:ea typeface="Arial" charset="0"/>
                <a:cs typeface="Arial" charset="0"/>
              </a:rPr>
              <a:t> OF THE ESSENTIALS, BUT EXPLAINS</a:t>
            </a:r>
            <a:r>
              <a:rPr lang="mr-IN" sz="5200" b="1" i="0" u="none" strike="noStrike" kern="1200" baseline="0" dirty="0">
                <a:solidFill>
                  <a:schemeClr val="tx1"/>
                </a:solidFill>
                <a:effectLst/>
                <a:ea typeface="Arial" charset="0"/>
                <a:cs typeface="Arial" charset="0"/>
              </a:rPr>
              <a:t>…</a:t>
            </a:r>
            <a:r>
              <a:rPr lang="en-US" sz="5200" b="1" i="0" u="none" strike="noStrike" kern="1200" baseline="0" dirty="0">
                <a:solidFill>
                  <a:schemeClr val="tx1"/>
                </a:solidFill>
                <a:effectLst/>
                <a:ea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sz="5200" b="1" i="0" u="none" strike="noStrike" kern="1200" baseline="0" dirty="0">
              <a:solidFill>
                <a:schemeClr val="tx1"/>
              </a:solidFill>
              <a:effectLst/>
              <a:ea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5200" b="1" i="0" u="none" strike="noStrike" kern="1200" dirty="0">
                <a:solidFill>
                  <a:schemeClr val="tx1"/>
                </a:solidFill>
                <a:effectLst/>
                <a:ea typeface="Arial" charset="0"/>
                <a:cs typeface="Arial" charset="0"/>
              </a:rPr>
              <a:t>McDonald’s</a:t>
            </a:r>
            <a:r>
              <a:rPr lang="en-US" sz="5200" b="0" i="0" u="none" strike="noStrike" kern="1200" dirty="0">
                <a:solidFill>
                  <a:schemeClr val="tx1"/>
                </a:solidFill>
                <a:effectLst/>
                <a:ea typeface="Arial" charset="0"/>
                <a:cs typeface="Arial" charset="0"/>
              </a:rPr>
              <a:t>  logo is the most recognized symbol</a:t>
            </a:r>
            <a:r>
              <a:rPr lang="en-US" sz="5200" b="0" i="0" u="none" strike="noStrike" kern="1200" baseline="0" dirty="0">
                <a:solidFill>
                  <a:schemeClr val="tx1"/>
                </a:solidFill>
                <a:effectLst/>
                <a:ea typeface="Arial" charset="0"/>
                <a:cs typeface="Arial" charset="0"/>
              </a:rPr>
              <a:t> in the world.  What are some others?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sz="5200" dirty="0">
              <a:ea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5200" b="0" i="0" u="none" strike="noStrike" kern="1200" baseline="0" dirty="0">
                <a:solidFill>
                  <a:schemeClr val="tx1"/>
                </a:solidFill>
                <a:effectLst/>
                <a:ea typeface="Arial" charset="0"/>
                <a:cs typeface="Arial" charset="0"/>
              </a:rPr>
              <a:t>Burger King: Russia, curds and gravy with French Fries, Thailand Chicken McNuggets with Rice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sz="5200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x-none" sz="5200" dirty="0">
                <a:ea typeface="Arial" charset="0"/>
                <a:cs typeface="Arial" charset="0"/>
              </a:rPr>
              <a:t>Each</a:t>
            </a:r>
            <a:r>
              <a:rPr lang="en-US" altLang="x-none" sz="5200" baseline="0" dirty="0">
                <a:ea typeface="Arial" charset="0"/>
                <a:cs typeface="Arial" charset="0"/>
              </a:rPr>
              <a:t> c</a:t>
            </a:r>
            <a:r>
              <a:rPr lang="en-US" altLang="x-none" sz="5200" dirty="0">
                <a:ea typeface="Arial" charset="0"/>
                <a:cs typeface="Arial" charset="0"/>
              </a:rPr>
              <a:t>ommunity adopts their own style, method and traditions. Some have Chas, others call them Auxiliaries or</a:t>
            </a:r>
            <a:r>
              <a:rPr lang="en-US" altLang="x-none" sz="5200" baseline="0" dirty="0">
                <a:ea typeface="Arial" charset="0"/>
                <a:cs typeface="Arial" charset="0"/>
              </a:rPr>
              <a:t> </a:t>
            </a:r>
            <a:r>
              <a:rPr lang="en-US" altLang="x-none" sz="5200" baseline="0" dirty="0" err="1">
                <a:ea typeface="Arial" charset="0"/>
                <a:cs typeface="Arial" charset="0"/>
              </a:rPr>
              <a:t>Auxes</a:t>
            </a:r>
            <a:r>
              <a:rPr lang="mr-IN" altLang="x-none" sz="5200" baseline="0" dirty="0">
                <a:ea typeface="Arial" charset="0"/>
                <a:cs typeface="Arial" charset="0"/>
              </a:rPr>
              <a:t>…</a:t>
            </a:r>
            <a:r>
              <a:rPr lang="en-US" altLang="x-none" sz="5200" dirty="0">
                <a:ea typeface="Arial" charset="0"/>
                <a:cs typeface="Arial" charset="0"/>
              </a:rPr>
              <a:t>Some are simple weekends, no frills, others more frills</a:t>
            </a:r>
            <a:r>
              <a:rPr lang="mr-IN" altLang="x-none" sz="5200" dirty="0">
                <a:ea typeface="Arial" charset="0"/>
                <a:cs typeface="Arial" charset="0"/>
              </a:rPr>
              <a:t>…</a:t>
            </a:r>
            <a:r>
              <a:rPr lang="en-US" altLang="x-none" sz="5200" dirty="0">
                <a:ea typeface="Arial" charset="0"/>
                <a:cs typeface="Arial" charset="0"/>
              </a:rPr>
              <a:t>.</a:t>
            </a:r>
            <a:endParaRPr lang="en-US" altLang="x-none" sz="5200" i="1" dirty="0">
              <a:ea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altLang="x-none" sz="5200" dirty="0">
              <a:ea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x-none" sz="5200" dirty="0">
                <a:ea typeface="Arial" charset="0"/>
                <a:cs typeface="Arial" charset="0"/>
              </a:rPr>
              <a:t>It’s all okay.. As long as we adhere to the Essentials.  Essentials say team must meet prior to weekend…but doesn’t outline </a:t>
            </a:r>
            <a:r>
              <a:rPr lang="en-US" altLang="x-none" sz="5200" b="1" i="1" dirty="0">
                <a:ea typeface="Arial" charset="0"/>
                <a:cs typeface="Arial" charset="0"/>
              </a:rPr>
              <a:t>how the</a:t>
            </a:r>
            <a:r>
              <a:rPr lang="en-US" altLang="x-none" sz="5200" i="1" dirty="0">
                <a:ea typeface="Arial" charset="0"/>
                <a:cs typeface="Arial" charset="0"/>
              </a:rPr>
              <a:t> team meetings are held.</a:t>
            </a:r>
            <a:r>
              <a:rPr lang="en-US" altLang="x-none" sz="5200" i="1" baseline="0" dirty="0">
                <a:ea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altLang="x-none" sz="5200" i="1" baseline="0" dirty="0">
              <a:ea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x-none" sz="5200" dirty="0">
                <a:ea typeface="Arial" charset="0"/>
                <a:cs typeface="Arial" charset="0"/>
              </a:rPr>
              <a:t>Each weekend has a script. Essentials don’t outline </a:t>
            </a:r>
            <a:r>
              <a:rPr lang="en-US" altLang="x-none" sz="5200" i="1" dirty="0">
                <a:ea typeface="Arial" charset="0"/>
                <a:cs typeface="Arial" charset="0"/>
              </a:rPr>
              <a:t>what i</a:t>
            </a:r>
            <a:r>
              <a:rPr lang="en-US" altLang="x-none" sz="5200" dirty="0">
                <a:ea typeface="Arial" charset="0"/>
                <a:cs typeface="Arial" charset="0"/>
              </a:rPr>
              <a:t>s in the rector’s script, but they outline</a:t>
            </a:r>
            <a:r>
              <a:rPr lang="en-US" altLang="x-none" sz="5200" b="1" dirty="0">
                <a:ea typeface="Arial" charset="0"/>
                <a:cs typeface="Arial" charset="0"/>
              </a:rPr>
              <a:t> what must be covered on a weekend, </a:t>
            </a:r>
            <a:r>
              <a:rPr lang="en-US" altLang="x-none" sz="5200" i="1" dirty="0">
                <a:ea typeface="Arial" charset="0"/>
                <a:cs typeface="Arial" charset="0"/>
              </a:rPr>
              <a:t>how and when the essential things must be done.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sz="5200" dirty="0">
              <a:ea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x-none" sz="5200" dirty="0">
                <a:ea typeface="Arial" charset="0"/>
                <a:cs typeface="Arial" charset="0"/>
              </a:rPr>
              <a:t>We must include the Essentials and follow them </a:t>
            </a:r>
            <a:r>
              <a:rPr lang="en-US" altLang="x-none" sz="5200" b="1" dirty="0">
                <a:ea typeface="Arial" charset="0"/>
                <a:cs typeface="Arial" charset="0"/>
              </a:rPr>
              <a:t>exactly. </a:t>
            </a:r>
            <a:r>
              <a:rPr lang="en-US" altLang="x-none" sz="5200" b="1" baseline="0" dirty="0">
                <a:ea typeface="Arial" charset="0"/>
                <a:cs typeface="Arial" charset="0"/>
              </a:rPr>
              <a:t>  </a:t>
            </a:r>
            <a:r>
              <a:rPr lang="en-US" altLang="x-none" sz="5200" dirty="0">
                <a:ea typeface="Arial" charset="0"/>
                <a:cs typeface="Arial" charset="0"/>
              </a:rPr>
              <a:t>OR ELSE we cannot call ourselves Tres Dias.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altLang="x-none" sz="5200" dirty="0">
              <a:ea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altLang="x-none" sz="5200" dirty="0">
              <a:ea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altLang="x-none" sz="3100" dirty="0"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altLang="x-none" sz="3100" dirty="0">
              <a:latin typeface="Arial Narrow" charset="0"/>
              <a:ea typeface="Arial Narrow" charset="0"/>
              <a:cs typeface="Arial Narrow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altLang="x-none" sz="3100" dirty="0">
              <a:latin typeface="Arial Narrow" charset="0"/>
              <a:ea typeface="Arial Narrow" charset="0"/>
              <a:cs typeface="Arial Narrow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x-none" sz="3100" dirty="0">
                <a:latin typeface="Arial Narrow" charset="0"/>
                <a:ea typeface="Arial Narrow" charset="0"/>
                <a:cs typeface="Arial Narrow" charset="0"/>
              </a:rPr>
              <a:t>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altLang="x-none" sz="3100" dirty="0">
              <a:latin typeface="Arial Narrow" charset="0"/>
              <a:ea typeface="Arial Narrow" charset="0"/>
              <a:cs typeface="Arial Narrow" charset="0"/>
            </a:endParaRPr>
          </a:p>
          <a:p>
            <a:pPr eaLnBrk="1" hangingPunct="1">
              <a:lnSpc>
                <a:spcPct val="70000"/>
              </a:lnSpc>
            </a:pPr>
            <a:endParaRPr lang="en-US" altLang="x-none" sz="2800" dirty="0">
              <a:ea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9382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3560FD9-FD08-F149-A566-F83A05309271}" type="slidenum">
              <a:rPr lang="en-US" altLang="x-none" sz="1200"/>
              <a:pPr eaLnBrk="1" hangingPunct="1"/>
              <a:t>11</a:t>
            </a:fld>
            <a:endParaRPr lang="en-US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1834972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 sz="1400" dirty="0">
                <a:ea typeface="ＭＳ Ｐゴシック" charset="-128"/>
              </a:rPr>
              <a:t>. </a:t>
            </a:r>
          </a:p>
          <a:p>
            <a:pPr eaLnBrk="1" hangingPunct="1"/>
            <a:endParaRPr lang="en-US" altLang="x-none" sz="1400" dirty="0">
              <a:ea typeface="ＭＳ Ｐゴシック" charset="-128"/>
            </a:endParaRPr>
          </a:p>
          <a:p>
            <a:pPr eaLnBrk="1" hangingPunct="1"/>
            <a:r>
              <a:rPr lang="en-US" altLang="x-none" sz="1400" dirty="0">
                <a:ea typeface="ＭＳ Ｐゴシック" charset="-128"/>
              </a:rPr>
              <a:t>Eduardo used a word picture of Christmas tree….The tree represents the essentials, all that is really needed to present the</a:t>
            </a:r>
            <a:r>
              <a:rPr lang="en-US" altLang="x-none" sz="1400" baseline="0" dirty="0">
                <a:ea typeface="ＭＳ Ｐゴシック" charset="-128"/>
              </a:rPr>
              <a:t> concepts of the weekend. </a:t>
            </a:r>
            <a:endParaRPr lang="en-US" altLang="x-none" sz="1400" dirty="0">
              <a:ea typeface="ＭＳ Ｐゴシック" charset="-128"/>
            </a:endParaRPr>
          </a:p>
          <a:p>
            <a:pPr eaLnBrk="1" hangingPunct="1"/>
            <a:endParaRPr lang="en-US" altLang="x-none" sz="1400" dirty="0">
              <a:ea typeface="ＭＳ Ｐゴシック" charset="-128"/>
            </a:endParaRPr>
          </a:p>
          <a:p>
            <a:pPr eaLnBrk="1" hangingPunct="1"/>
            <a:r>
              <a:rPr lang="en-US" altLang="x-none" sz="1400" dirty="0">
                <a:ea typeface="ＭＳ Ｐゴシック" charset="-128"/>
              </a:rPr>
              <a:t>He was</a:t>
            </a:r>
            <a:r>
              <a:rPr lang="en-US" altLang="x-none" sz="1400" baseline="0" dirty="0">
                <a:ea typeface="ＭＳ Ｐゴシック" charset="-128"/>
              </a:rPr>
              <a:t> concerned that our God given creativity and enthusiasm might impact the real meaning</a:t>
            </a:r>
            <a:endParaRPr lang="en-US" altLang="x-none" sz="1400" dirty="0">
              <a:ea typeface="ＭＳ Ｐゴシック" charset="-128"/>
            </a:endParaRPr>
          </a:p>
          <a:p>
            <a:pPr eaLnBrk="1" hangingPunct="1"/>
            <a:endParaRPr lang="en-US" altLang="x-none" sz="1400" dirty="0">
              <a:ea typeface="ＭＳ Ｐゴシック" charset="-128"/>
            </a:endParaRPr>
          </a:p>
          <a:p>
            <a:pPr eaLnBrk="1" hangingPunct="1"/>
            <a:r>
              <a:rPr lang="en-US" altLang="x-none" sz="1400" dirty="0">
                <a:ea typeface="ＭＳ Ｐゴシック" charset="-128"/>
              </a:rPr>
              <a:t>Still our challenge today</a:t>
            </a:r>
          </a:p>
          <a:p>
            <a:pPr eaLnBrk="1" hangingPunct="1"/>
            <a:endParaRPr lang="en-US" altLang="x-none" sz="1400" dirty="0">
              <a:ea typeface="ＭＳ Ｐゴシック" charset="-128"/>
            </a:endParaRPr>
          </a:p>
          <a:p>
            <a:pPr eaLnBrk="1" hangingPunct="1"/>
            <a:r>
              <a:rPr lang="en-US" altLang="x-none" sz="1400" i="1" dirty="0">
                <a:ea typeface="ＭＳ Ｐゴシック" charset="-128"/>
              </a:rPr>
              <a:t>That’s why it’s important</a:t>
            </a:r>
            <a:r>
              <a:rPr lang="en-US" altLang="x-none" sz="1400" i="1" baseline="0" dirty="0">
                <a:ea typeface="ＭＳ Ｐゴシック" charset="-128"/>
              </a:rPr>
              <a:t> to know essentials and understand principles behind them</a:t>
            </a:r>
            <a:r>
              <a:rPr lang="mr-IN" altLang="x-none" sz="1400" i="1" baseline="0" dirty="0">
                <a:ea typeface="ＭＳ Ｐゴシック" charset="-128"/>
              </a:rPr>
              <a:t>…</a:t>
            </a:r>
            <a:endParaRPr lang="en-US" altLang="x-none" sz="1400" i="1" baseline="0" dirty="0">
              <a:ea typeface="ＭＳ Ｐゴシック" charset="-128"/>
            </a:endParaRPr>
          </a:p>
          <a:p>
            <a:pPr eaLnBrk="1" hangingPunct="1"/>
            <a:endParaRPr lang="en-US" altLang="x-none" sz="1400" baseline="0" dirty="0">
              <a:ea typeface="ＭＳ Ｐゴシック" charset="-128"/>
            </a:endParaRPr>
          </a:p>
          <a:p>
            <a:pPr eaLnBrk="1" hangingPunct="1"/>
            <a:endParaRPr lang="en-US" altLang="x-none" sz="1400" dirty="0">
              <a:ea typeface="ＭＳ Ｐゴシック" charset="-128"/>
            </a:endParaRPr>
          </a:p>
          <a:p>
            <a:pPr eaLnBrk="1" hangingPunct="1"/>
            <a:endParaRPr lang="en-US" altLang="x-none" sz="1400" dirty="0">
              <a:ea typeface="ＭＳ Ｐゴシック" charset="-128"/>
            </a:endParaRPr>
          </a:p>
          <a:p>
            <a:pPr eaLnBrk="1" hangingPunct="1"/>
            <a:endParaRPr lang="en-US" altLang="x-none" dirty="0">
              <a:ea typeface="ＭＳ Ｐゴシック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9382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5169E2B-1FEA-DA4A-A044-1074409FB21B}" type="slidenum">
              <a:rPr lang="en-US" altLang="x-none" sz="1200"/>
              <a:pPr eaLnBrk="1" hangingPunct="1"/>
              <a:t>12</a:t>
            </a:fld>
            <a:endParaRPr lang="en-US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137084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x-none" i="1" dirty="0">
              <a:ea typeface="ＭＳ Ｐゴシック" charset="-128"/>
            </a:endParaRP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TRADITIONS WHAT MAKES US UNIQUE…</a:t>
            </a:r>
          </a:p>
          <a:p>
            <a:pPr eaLnBrk="1" hangingPunct="1"/>
            <a:endParaRPr lang="en-US" altLang="x-none" dirty="0">
              <a:ea typeface="ＭＳ Ｐゴシック" charset="-128"/>
            </a:endParaRP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They are wonderful, uplifting, God-honoring and fun but  the essentials</a:t>
            </a:r>
            <a:r>
              <a:rPr lang="en-US" altLang="x-none" baseline="0" dirty="0">
                <a:ea typeface="ＭＳ Ｐゴシック" charset="-128"/>
              </a:rPr>
              <a:t> keep us focused, remind us not to load weekend up so much 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x-none" i="1" dirty="0">
                <a:ea typeface="ＭＳ Ｐゴシック" charset="-128"/>
              </a:rPr>
              <a:t>we can barely see the tree.  </a:t>
            </a:r>
          </a:p>
          <a:p>
            <a:pPr eaLnBrk="1" hangingPunct="1"/>
            <a:endParaRPr lang="en-US" altLang="x-none" dirty="0">
              <a:ea typeface="ＭＳ Ｐゴシック" charset="-128"/>
            </a:endParaRP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We  have the essentials to keep us focused on the basics ---- </a:t>
            </a:r>
            <a:endParaRPr lang="en-US" altLang="x-none" i="1" dirty="0">
              <a:ea typeface="ＭＳ Ｐゴシック" charset="-128"/>
            </a:endParaRPr>
          </a:p>
          <a:p>
            <a:pPr eaLnBrk="1" hangingPunct="1"/>
            <a:endParaRPr lang="en-US" altLang="x-none" dirty="0">
              <a:ea typeface="ＭＳ Ｐゴシック" charset="-128"/>
            </a:endParaRPr>
          </a:p>
          <a:p>
            <a:pPr eaLnBrk="1" hangingPunct="1"/>
            <a:endParaRPr lang="en-US" altLang="x-none" dirty="0">
              <a:ea typeface="ＭＳ Ｐゴシック" charset="-128"/>
            </a:endParaRPr>
          </a:p>
          <a:p>
            <a:pPr eaLnBrk="1" hangingPunct="1"/>
            <a:endParaRPr lang="en-US" altLang="x-none" i="1" dirty="0">
              <a:ea typeface="ＭＳ Ｐゴシック" charset="-128"/>
            </a:endParaRPr>
          </a:p>
          <a:p>
            <a:pPr eaLnBrk="1" hangingPunct="1"/>
            <a:endParaRPr lang="en-US" altLang="x-none" dirty="0">
              <a:ea typeface="ＭＳ Ｐゴシック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9382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92AF4A2-DEA3-404F-A5EA-A148B96EF783}" type="slidenum">
              <a:rPr lang="en-US" altLang="x-none" sz="1200"/>
              <a:pPr eaLnBrk="1" hangingPunct="1"/>
              <a:t>13</a:t>
            </a:fld>
            <a:endParaRPr lang="en-US" altLang="x-none" sz="1200" dirty="0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770063" y="-25280938"/>
            <a:ext cx="353695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200" dirty="0"/>
              <a:t>People come along and add ornaments to it, traditions---they wonderful, uplifting, God-honoring and fun---MAKE US UNIQUE, but …..if we’re not careful we load it up so much, we can barely see the tree.  </a:t>
            </a:r>
          </a:p>
          <a:p>
            <a:endParaRPr lang="en-US" altLang="x-none" sz="2200" dirty="0"/>
          </a:p>
          <a:p>
            <a:r>
              <a:rPr lang="en-US" altLang="x-none" sz="2200" dirty="0"/>
              <a:t>We  have the essentials to keep us focused on the basics of why we we are here.   TDI, governing body, keep our charter, teach essentials.</a:t>
            </a:r>
          </a:p>
        </p:txBody>
      </p:sp>
    </p:spTree>
    <p:extLst>
      <p:ext uri="{BB962C8B-B14F-4D97-AF65-F5344CB8AC3E}">
        <p14:creationId xmlns:p14="http://schemas.microsoft.com/office/powerpoint/2010/main" val="1335510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TD is for</a:t>
            </a:r>
            <a:r>
              <a:rPr lang="en-US" baseline="0" dirty="0"/>
              <a:t> Christians</a:t>
            </a:r>
          </a:p>
          <a:p>
            <a:endParaRPr lang="en-US" baseline="0" dirty="0"/>
          </a:p>
          <a:p>
            <a:r>
              <a:rPr lang="en-US" baseline="0" dirty="0"/>
              <a:t>Not for the curious</a:t>
            </a:r>
          </a:p>
          <a:p>
            <a:endParaRPr lang="en-US" baseline="0" dirty="0"/>
          </a:p>
          <a:p>
            <a:r>
              <a:rPr lang="en-US" baseline="0" dirty="0"/>
              <a:t>Must agree with our statement of faith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75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We are here to be vessels of the Lord for bringing this about.</a:t>
            </a:r>
          </a:p>
          <a:p>
            <a:endParaRPr lang="en-US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Candidates and team are: a group of persons who come together for three days to share friendship, personal contact, and joy. </a:t>
            </a:r>
          </a:p>
          <a:p>
            <a:pPr marL="342900" algn="just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algn="just"/>
            <a:r>
              <a:rPr lang="en-US" i="1" dirty="0">
                <a:latin typeface="Arial" charset="0"/>
                <a:ea typeface="Arial" charset="0"/>
                <a:cs typeface="Arial" charset="0"/>
              </a:rPr>
              <a:t>All TRES DIAS organizations shall actively seek the participation of persons from all the Christian denominations in their environment.</a:t>
            </a:r>
          </a:p>
          <a:p>
            <a:pPr marL="342900" algn="just"/>
            <a:r>
              <a:rPr lang="en-US" i="1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342900" algn="just"/>
            <a:r>
              <a:rPr lang="en-US" i="1" dirty="0">
                <a:latin typeface="Arial" charset="0"/>
                <a:ea typeface="Arial" charset="0"/>
                <a:cs typeface="Arial" charset="0"/>
              </a:rPr>
              <a:t>All TRES DIAS organizations shall stress those things which the Christian denominations have in common and respect those things which are different.</a:t>
            </a:r>
          </a:p>
          <a:p>
            <a:pPr marL="342900" algn="just"/>
            <a:r>
              <a:rPr lang="en-US" i="1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endParaRPr lang="en-US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Preamble states: </a:t>
            </a:r>
            <a:r>
              <a:rPr lang="en-US" i="1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TD movement endeavors to bring Christians to a closer, more personal walk with their Lord Jesus Christ and encourage them to Christian leadership and apostolic action in their environment</a:t>
            </a:r>
            <a:r>
              <a:rPr lang="en-US" dirty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3C3D-B15C-0F4D-A4BC-12A144D1147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37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60463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Ecumenical - </a:t>
            </a:r>
            <a:r>
              <a:rPr lang="en-US" altLang="x-none" sz="1300" dirty="0">
                <a:latin typeface="Arial" charset="0"/>
                <a:ea typeface="Arial" charset="0"/>
                <a:cs typeface="Arial" charset="0"/>
              </a:rPr>
              <a:t>Duty to protect ecumenical structure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300" dirty="0">
                <a:latin typeface="Arial" charset="0"/>
                <a:ea typeface="Arial" charset="0"/>
                <a:cs typeface="Arial" charset="0"/>
              </a:rPr>
              <a:t>Ecumenical </a:t>
            </a:r>
            <a:r>
              <a:rPr lang="mr-IN" sz="13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300" dirty="0">
                <a:latin typeface="Arial" charset="0"/>
                <a:ea typeface="Arial" charset="0"/>
                <a:cs typeface="Arial" charset="0"/>
              </a:rPr>
              <a:t> different church traditions</a:t>
            </a:r>
          </a:p>
          <a:p>
            <a:pPr marL="628650" lvl="1" indent="-171450">
              <a:buFont typeface="Arial" charset="0"/>
              <a:buChar char="•"/>
            </a:pPr>
            <a:endParaRPr lang="en-US" sz="1300" dirty="0">
              <a:latin typeface="Arial" charset="0"/>
              <a:ea typeface="Arial" charset="0"/>
              <a:cs typeface="Arial" charset="0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sz="1300" dirty="0">
                <a:latin typeface="Arial" charset="0"/>
                <a:ea typeface="Arial" charset="0"/>
                <a:cs typeface="Arial" charset="0"/>
              </a:rPr>
              <a:t>Open to ALL Christian denominations --- (Some call</a:t>
            </a:r>
            <a:r>
              <a:rPr lang="en-US" sz="1300" baseline="0" dirty="0">
                <a:latin typeface="Arial" charset="0"/>
                <a:ea typeface="Arial" charset="0"/>
                <a:cs typeface="Arial" charset="0"/>
              </a:rPr>
              <a:t> themselves Christian </a:t>
            </a:r>
            <a:r>
              <a:rPr lang="mr-IN" sz="1300" baseline="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300" baseline="0" dirty="0">
                <a:latin typeface="Arial" charset="0"/>
                <a:ea typeface="Arial" charset="0"/>
                <a:cs typeface="Arial" charset="0"/>
              </a:rPr>
              <a:t> like Mormons)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  <a:p>
            <a:pPr marL="628650" lvl="1" indent="-171450">
              <a:buFont typeface="Arial" charset="0"/>
              <a:buChar char="•"/>
            </a:pPr>
            <a:endParaRPr lang="en-US" sz="1300" dirty="0">
              <a:latin typeface="Arial" charset="0"/>
              <a:ea typeface="Arial" charset="0"/>
              <a:cs typeface="Arial" charset="0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sz="1300" dirty="0">
                <a:latin typeface="Arial" charset="0"/>
                <a:ea typeface="Arial" charset="0"/>
                <a:cs typeface="Arial" charset="0"/>
              </a:rPr>
              <a:t>Stress what we have in common/respect differences</a:t>
            </a:r>
          </a:p>
          <a:p>
            <a:pPr marL="628650" lvl="1" indent="-171450">
              <a:buFont typeface="Arial" charset="0"/>
              <a:buChar char="•"/>
            </a:pPr>
            <a:endParaRPr lang="en-US" sz="1300" dirty="0">
              <a:latin typeface="Arial" charset="0"/>
              <a:ea typeface="Arial" charset="0"/>
              <a:cs typeface="Arial" charset="0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sz="1300" dirty="0">
                <a:latin typeface="Arial" charset="0"/>
                <a:ea typeface="Arial" charset="0"/>
                <a:cs typeface="Arial" charset="0"/>
              </a:rPr>
              <a:t>We may</a:t>
            </a:r>
            <a:r>
              <a:rPr lang="en-US" sz="1300" baseline="0" dirty="0">
                <a:latin typeface="Arial" charset="0"/>
                <a:ea typeface="Arial" charset="0"/>
                <a:cs typeface="Arial" charset="0"/>
              </a:rPr>
              <a:t> have different worship traditions, ways our churches function</a:t>
            </a:r>
          </a:p>
          <a:p>
            <a:pPr marL="628650" lvl="1" indent="-171450">
              <a:buFont typeface="Arial" charset="0"/>
              <a:buChar char="•"/>
            </a:pPr>
            <a:endParaRPr lang="en-US" sz="1300" baseline="0" dirty="0">
              <a:latin typeface="Arial" charset="0"/>
              <a:ea typeface="Arial" charset="0"/>
              <a:cs typeface="Arial" charset="0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sz="1300" baseline="0" dirty="0">
                <a:latin typeface="Arial" charset="0"/>
                <a:ea typeface="Arial" charset="0"/>
                <a:cs typeface="Arial" charset="0"/>
              </a:rPr>
              <a:t>We stress what we have in common --- Jesus and the sovereignty of the Bible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altLang="x-none" sz="13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1300" i="1" dirty="0">
              <a:latin typeface="Arial" charset="0"/>
              <a:ea typeface="Arial" charset="0"/>
              <a:cs typeface="Arial" charset="0"/>
            </a:endParaRPr>
          </a:p>
          <a:p>
            <a:endParaRPr lang="en-US" sz="16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12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Lay-led, makes us unique</a:t>
            </a:r>
          </a:p>
          <a:p>
            <a:endParaRPr lang="en-US" dirty="0"/>
          </a:p>
          <a:p>
            <a:r>
              <a:rPr lang="en-US" dirty="0"/>
              <a:t>Non profit, sometimes confusing</a:t>
            </a:r>
            <a:r>
              <a:rPr lang="mr-IN" dirty="0"/>
              <a:t>…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Doesn’t mean can’t have savings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 Money taken in is re-invested in the ministry</a:t>
            </a:r>
          </a:p>
          <a:p>
            <a:endParaRPr lang="en-US" dirty="0"/>
          </a:p>
          <a:p>
            <a:r>
              <a:rPr lang="en-US" dirty="0"/>
              <a:t>All communities encouraged to have a war chest..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97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3059" y="4229101"/>
            <a:ext cx="6166022" cy="4578470"/>
          </a:xfrm>
        </p:spPr>
        <p:txBody>
          <a:bodyPr/>
          <a:lstStyle/>
          <a:p>
            <a:r>
              <a:rPr lang="en-US" sz="1300" baseline="0" dirty="0"/>
              <a:t>Not a substitute for local church</a:t>
            </a:r>
          </a:p>
          <a:p>
            <a:endParaRPr lang="en-US" sz="1300" baseline="0" dirty="0"/>
          </a:p>
          <a:p>
            <a:r>
              <a:rPr lang="en-US" sz="1300" baseline="0" dirty="0"/>
              <a:t>Communion </a:t>
            </a:r>
            <a:r>
              <a:rPr lang="en-US" sz="1300" b="1" baseline="0" dirty="0"/>
              <a:t>only sacrament </a:t>
            </a:r>
            <a:r>
              <a:rPr lang="en-US" sz="1300" baseline="0" dirty="0"/>
              <a:t>conducted on a weekend. </a:t>
            </a:r>
            <a:r>
              <a:rPr lang="en-US" sz="1300" dirty="0"/>
              <a:t>  </a:t>
            </a:r>
            <a:r>
              <a:rPr lang="en-US" sz="1300" i="1" baseline="0" dirty="0"/>
              <a:t>Why we don’t do baptisms</a:t>
            </a:r>
          </a:p>
          <a:p>
            <a:endParaRPr lang="en-US" sz="1300" baseline="0" dirty="0"/>
          </a:p>
          <a:p>
            <a:r>
              <a:rPr lang="en-US" sz="1300" baseline="0" dirty="0"/>
              <a:t>Occasionally someone makes a commitment or recommitment to Christ.</a:t>
            </a:r>
            <a:endParaRPr lang="en-US" sz="1300" dirty="0"/>
          </a:p>
          <a:p>
            <a:r>
              <a:rPr lang="en-US" sz="1300" baseline="0" dirty="0"/>
              <a:t>As</a:t>
            </a:r>
            <a:r>
              <a:rPr lang="en-US" sz="1300" dirty="0"/>
              <a:t> exciting as that is, w</a:t>
            </a:r>
            <a:r>
              <a:rPr lang="en-US" sz="1300" baseline="0" dirty="0"/>
              <a:t>e can’t </a:t>
            </a:r>
            <a:r>
              <a:rPr lang="en-US" sz="1300" b="1" baseline="0" dirty="0"/>
              <a:t>deprive</a:t>
            </a:r>
            <a:r>
              <a:rPr lang="en-US" sz="1300" b="1" dirty="0"/>
              <a:t> </a:t>
            </a:r>
            <a:r>
              <a:rPr lang="en-US" sz="1300" b="1" baseline="0" dirty="0"/>
              <a:t>the family</a:t>
            </a:r>
            <a:r>
              <a:rPr lang="en-US" sz="1300" baseline="0" dirty="0"/>
              <a:t> and loved ones to share such an important part of this step of faith. </a:t>
            </a:r>
          </a:p>
          <a:p>
            <a:endParaRPr lang="en-US" sz="1300" baseline="0" dirty="0"/>
          </a:p>
          <a:p>
            <a:r>
              <a:rPr lang="en-US" sz="1300" baseline="0" dirty="0"/>
              <a:t>Word got around that we did baptisms, what would some of the pastors think? Even more skeptical about</a:t>
            </a:r>
            <a:r>
              <a:rPr lang="en-US" sz="1300" dirty="0"/>
              <a:t> Td.  </a:t>
            </a:r>
            <a:r>
              <a:rPr lang="en-US" sz="1300" baseline="0" dirty="0"/>
              <a:t>Better yet, team and sponsors attend the baptism at their local church</a:t>
            </a:r>
            <a:r>
              <a:rPr lang="mr-IN" sz="1300" baseline="0" dirty="0"/>
              <a:t>…</a:t>
            </a:r>
            <a:r>
              <a:rPr lang="en-US" sz="1300" baseline="0" dirty="0"/>
              <a:t>.celebrate.</a:t>
            </a:r>
          </a:p>
          <a:p>
            <a:endParaRPr lang="en-US" sz="1300" baseline="0" dirty="0"/>
          </a:p>
          <a:p>
            <a:r>
              <a:rPr lang="en-US" sz="1300" b="1" baseline="0" dirty="0"/>
              <a:t>NOT SERVICE ORGANIZATION</a:t>
            </a:r>
            <a:r>
              <a:rPr lang="mr-IN" sz="1300" b="1" baseline="0" dirty="0"/>
              <a:t>…</a:t>
            </a:r>
            <a:r>
              <a:rPr lang="en-US" sz="1300" baseline="0" dirty="0"/>
              <a:t>.Secretariat only encourages activities that carry out the TD Method. We encourage Pescadores</a:t>
            </a:r>
            <a:r>
              <a:rPr lang="en-US" sz="1300" dirty="0"/>
              <a:t> to be involved in other ministries, but we can’t share our mailing lists</a:t>
            </a:r>
            <a:r>
              <a:rPr lang="mr-IN" sz="1300" dirty="0"/>
              <a:t>…</a:t>
            </a:r>
            <a:r>
              <a:rPr lang="en-US" sz="1300" dirty="0"/>
              <a:t>.for someone to promote their worthy cause. </a:t>
            </a:r>
          </a:p>
          <a:p>
            <a:endParaRPr lang="en-US" sz="1300" dirty="0"/>
          </a:p>
          <a:p>
            <a:r>
              <a:rPr lang="en-US" sz="1300" dirty="0"/>
              <a:t>Can you announce an event at a meeting you need volunteers? It’s up to the rector, but you can’t put out a donation box or have a mailing list sign up. That’s what this means. </a:t>
            </a:r>
          </a:p>
          <a:p>
            <a:endParaRPr lang="en-US" sz="1300" baseline="0" dirty="0"/>
          </a:p>
          <a:p>
            <a:r>
              <a:rPr lang="en-US" sz="1300" baseline="0" dirty="0"/>
              <a:t>And NCTD doesn’t donate to other ministries or have fundraisers</a:t>
            </a:r>
            <a:r>
              <a:rPr lang="en-US" sz="1300" dirty="0"/>
              <a:t>, other than to support the Tres Dias ministry. </a:t>
            </a:r>
            <a:endParaRPr lang="en-US" sz="1300" baseline="0" dirty="0"/>
          </a:p>
          <a:p>
            <a:endParaRPr lang="en-US" sz="13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3C3D-B15C-0F4D-A4BC-12A144D1147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6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0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300540"/>
            <a:ext cx="5321839" cy="30750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1100" dirty="0">
                <a:ea typeface="ＭＳ Ｐゴシック" charset="-128"/>
                <a:cs typeface="ＭＳ Ｐゴシック" charset="-128"/>
              </a:rPr>
              <a:t>Along came </a:t>
            </a:r>
            <a:r>
              <a:rPr lang="en-US" altLang="x-none" sz="1100" b="1" dirty="0">
                <a:ea typeface="ＭＳ Ｐゴシック" charset="-128"/>
                <a:cs typeface="ＭＳ Ｐゴシック" charset="-128"/>
              </a:rPr>
              <a:t>Eduardo Bonnin </a:t>
            </a:r>
            <a:r>
              <a:rPr lang="en-US" altLang="x-none" sz="1100" dirty="0">
                <a:ea typeface="ＭＳ Ｐゴシック" charset="-128"/>
                <a:cs typeface="ＭＳ Ｐゴシック" charset="-128"/>
              </a:rPr>
              <a:t>and some young men ---with a burden to revitalize the church after the Spanish </a:t>
            </a:r>
            <a:r>
              <a:rPr lang="en-US" altLang="x-none" sz="1100" dirty="0" err="1">
                <a:ea typeface="ＭＳ Ｐゴシック" charset="-128"/>
                <a:cs typeface="ＭＳ Ｐゴシック" charset="-128"/>
              </a:rPr>
              <a:t>Civll</a:t>
            </a:r>
            <a:r>
              <a:rPr lang="en-US" altLang="x-none" sz="1100" dirty="0">
                <a:ea typeface="ＭＳ Ｐゴシック" charset="-128"/>
                <a:cs typeface="ＭＳ Ｐゴシック" charset="-128"/>
              </a:rPr>
              <a:t> War. They met weekly to </a:t>
            </a:r>
            <a:r>
              <a:rPr lang="en-US" altLang="x-none" sz="1100" dirty="0" err="1">
                <a:ea typeface="ＭＳ Ｐゴシック" charset="-128"/>
                <a:cs typeface="ＭＳ Ｐゴシック" charset="-128"/>
              </a:rPr>
              <a:t>sltuayd</a:t>
            </a:r>
            <a:r>
              <a:rPr lang="en-US" altLang="x-none" sz="1100" dirty="0">
                <a:ea typeface="ＭＳ Ｐゴシック" charset="-128"/>
                <a:cs typeface="ＭＳ Ｐゴシック" charset="-128"/>
              </a:rPr>
              <a:t> .  Met weekly to study and were preparing to go on a Pilgrimage across Spain.  </a:t>
            </a:r>
          </a:p>
          <a:p>
            <a:pPr eaLnBrk="1" hangingPunct="1">
              <a:lnSpc>
                <a:spcPct val="90000"/>
              </a:lnSpc>
            </a:pPr>
            <a:endParaRPr lang="en-US" altLang="x-none" sz="11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1100" dirty="0">
                <a:ea typeface="ＭＳ Ｐゴシック" charset="-128"/>
                <a:cs typeface="ＭＳ Ｐゴシック" charset="-128"/>
              </a:rPr>
              <a:t>The Camino de Santiago (the Way of St. James)-- large network of ancient pilgrim routes stretching across Europe --- END  the tomb of St. James. Yearly, hundreds of thousands of people of various backgrounds walk the pilgrim’s footsteps. </a:t>
            </a:r>
          </a:p>
          <a:p>
            <a:pPr eaLnBrk="1" hangingPunct="1">
              <a:lnSpc>
                <a:spcPct val="90000"/>
              </a:lnSpc>
            </a:pPr>
            <a:endParaRPr lang="en-US" altLang="x-none" sz="11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1100" dirty="0">
                <a:ea typeface="ＭＳ Ｐゴシック" charset="-128"/>
                <a:cs typeface="ＭＳ Ｐゴシック" charset="-128"/>
              </a:rPr>
              <a:t>The men Held week long seminars to prepare….Called seminar Cursillo de Christianadad, meaning in Spanish “Little courses in Christianity.    </a:t>
            </a:r>
          </a:p>
          <a:p>
            <a:pPr eaLnBrk="1" hangingPunct="1">
              <a:lnSpc>
                <a:spcPct val="90000"/>
              </a:lnSpc>
            </a:pPr>
            <a:endParaRPr lang="en-US" altLang="x-none" sz="11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1100" dirty="0">
                <a:ea typeface="ＭＳ Ｐゴシック" charset="-128"/>
                <a:cs typeface="ＭＳ Ｐゴシック" charset="-128"/>
              </a:rPr>
              <a:t>Leadership School with lectures on the culture of religion….Lay Led…..contained lectures called Rollos… First week, 1944</a:t>
            </a:r>
          </a:p>
          <a:p>
            <a:pPr eaLnBrk="1" hangingPunct="1">
              <a:lnSpc>
                <a:spcPct val="90000"/>
              </a:lnSpc>
            </a:pPr>
            <a:endParaRPr lang="en-US" altLang="x-none" sz="11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1100" dirty="0">
                <a:ea typeface="ＭＳ Ｐゴシック" charset="-128"/>
                <a:cs typeface="ＭＳ Ｐゴシック" charset="-128"/>
              </a:rPr>
              <a:t>Eventually, shortened 3 days…. 70 years ago, it was not much different from the three days our candidates live and experience on weekends.</a:t>
            </a:r>
          </a:p>
          <a:p>
            <a:pPr eaLnBrk="1" hangingPunct="1">
              <a:lnSpc>
                <a:spcPct val="90000"/>
              </a:lnSpc>
            </a:pPr>
            <a:endParaRPr lang="en-US" altLang="x-none" sz="11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1100" dirty="0">
                <a:ea typeface="ＭＳ Ｐゴシック" charset="-128"/>
                <a:cs typeface="ＭＳ Ｐゴシック" charset="-128"/>
              </a:rPr>
              <a:t>Today’s Tres Dias Essentials are virtually identical to the first Cursillo weekend held in 1944.    Our TD weekends are short courses in Christianity, what we believe/why,,,We are all on a pilgrimage….to meet the Lord fresh new way…</a:t>
            </a:r>
          </a:p>
          <a:p>
            <a:pPr eaLnBrk="1" hangingPunct="1">
              <a:lnSpc>
                <a:spcPct val="90000"/>
              </a:lnSpc>
            </a:pPr>
            <a:endParaRPr lang="en-US" altLang="x-none" sz="11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110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x-none" sz="11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3D4B31C-2583-9346-86A5-09EE26CF593B}" type="slidenum">
              <a:rPr lang="en-US" altLang="x-none">
                <a:ea typeface="ＭＳ Ｐゴシック" charset="-128"/>
              </a:rPr>
              <a:pPr>
                <a:spcBef>
                  <a:spcPct val="0"/>
                </a:spcBef>
              </a:pPr>
              <a:t>2</a:t>
            </a:fld>
            <a:endParaRPr lang="en-US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7418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300" dirty="0">
                <a:latin typeface="Arial" charset="0"/>
                <a:ea typeface="Arial" charset="0"/>
                <a:cs typeface="Arial" charset="0"/>
              </a:rPr>
              <a:t>TD website has a list of ministries approved by</a:t>
            </a:r>
            <a:r>
              <a:rPr lang="en-US" sz="1300" baseline="0" dirty="0">
                <a:latin typeface="Arial" charset="0"/>
                <a:ea typeface="Arial" charset="0"/>
                <a:cs typeface="Arial" charset="0"/>
              </a:rPr>
              <a:t> TRES DIAS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74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Occasionally someone has gone through a Walk to Emmaus or Cursillo years ago.</a:t>
            </a:r>
          </a:p>
          <a:p>
            <a:endParaRPr lang="en-US" dirty="0"/>
          </a:p>
          <a:p>
            <a:r>
              <a:rPr lang="en-US" dirty="0"/>
              <a:t>They</a:t>
            </a:r>
            <a:r>
              <a:rPr lang="en-US" baseline="0" dirty="0"/>
              <a:t> don’t go through TD.</a:t>
            </a:r>
          </a:p>
          <a:p>
            <a:endParaRPr lang="en-US" baseline="0" dirty="0"/>
          </a:p>
          <a:p>
            <a:r>
              <a:rPr lang="en-US" baseline="0" dirty="0"/>
              <a:t>Come back and serve and experience all over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41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therapy --- Peopl</a:t>
            </a:r>
            <a:r>
              <a:rPr lang="en-US" baseline="0" dirty="0"/>
              <a:t>e will share their burdens/challenges, not our place to advise</a:t>
            </a:r>
          </a:p>
          <a:p>
            <a:endParaRPr lang="en-US" baseline="0" dirty="0"/>
          </a:p>
          <a:p>
            <a:r>
              <a:rPr lang="en-US" baseline="0" dirty="0"/>
              <a:t>Not time to give advice or fix</a:t>
            </a:r>
          </a:p>
          <a:p>
            <a:endParaRPr lang="en-US" baseline="0" dirty="0"/>
          </a:p>
          <a:p>
            <a:r>
              <a:rPr lang="en-US" baseline="0" dirty="0"/>
              <a:t>If you see this happening with candidates --- redirect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3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course in doctrine --- 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We can disagree on ways to worship, etc. but we all agree on the sovereignty of God and living a life of piety, study and action.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We don’t get into theological discussions, and if you see that happening at the table, or in the dining hall, try to redirect the conversation.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08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Charismatic</a:t>
            </a:r>
          </a:p>
          <a:p>
            <a:endParaRPr lang="en-US" dirty="0"/>
          </a:p>
          <a:p>
            <a:r>
              <a:rPr lang="en-US" dirty="0"/>
              <a:t>Define charismatic, simple as possible: emphasize healing gifts/speaking tongues.</a:t>
            </a:r>
          </a:p>
          <a:p>
            <a:endParaRPr lang="en-US" dirty="0"/>
          </a:p>
          <a:p>
            <a:r>
              <a:rPr lang="en-US" dirty="0"/>
              <a:t>Not something we do on a weekend. </a:t>
            </a:r>
          </a:p>
          <a:p>
            <a:endParaRPr lang="en-US" dirty="0"/>
          </a:p>
          <a:p>
            <a:r>
              <a:rPr lang="en-US" dirty="0"/>
              <a:t>Seen this happen. Candidate starting praying over another candidate in tongues.</a:t>
            </a:r>
          </a:p>
          <a:p>
            <a:endParaRPr lang="en-US" dirty="0"/>
          </a:p>
          <a:p>
            <a:r>
              <a:rPr lang="en-US" dirty="0"/>
              <a:t>Also, if it happens, need to redirect them…</a:t>
            </a:r>
          </a:p>
          <a:p>
            <a:endParaRPr lang="en-US" dirty="0"/>
          </a:p>
          <a:p>
            <a:r>
              <a:rPr lang="en-US" dirty="0"/>
              <a:t>TOOL OF GOD --- WITHOUT 4TH DAY, WEEKEND BECOMES A SWEET MEMORY…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47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B46EFFB-B7EE-8E47-9838-3D2967CFB044}" type="datetime1">
              <a:rPr lang="en-US" smtClean="0"/>
              <a:pPr/>
              <a:t>3/4/22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06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Rector Notes: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29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Rollos </a:t>
            </a:r>
            <a:r>
              <a:rPr lang="mr-IN" dirty="0"/>
              <a:t>–</a:t>
            </a:r>
            <a:r>
              <a:rPr lang="en-US" dirty="0"/>
              <a:t> even SD Rollos</a:t>
            </a:r>
          </a:p>
          <a:p>
            <a:endParaRPr lang="en-US" dirty="0"/>
          </a:p>
          <a:p>
            <a:r>
              <a:rPr lang="en-US" dirty="0"/>
              <a:t>Here’s why: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99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985" y="4376738"/>
            <a:ext cx="5850066" cy="46189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x-none" sz="4800" dirty="0">
                <a:latin typeface="Arial" charset="0"/>
                <a:ea typeface="Arial" charset="0"/>
                <a:cs typeface="Arial" charset="0"/>
              </a:rPr>
              <a:t> A cloister (from the Latin, </a:t>
            </a:r>
            <a:r>
              <a:rPr lang="en-US" altLang="x-none" sz="4800" i="1" dirty="0">
                <a:latin typeface="Arial" charset="0"/>
                <a:ea typeface="Arial" charset="0"/>
                <a:cs typeface="Arial" charset="0"/>
              </a:rPr>
              <a:t>claustrum,</a:t>
            </a:r>
            <a:r>
              <a:rPr lang="en-US" altLang="x-none"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sz="4800" b="1" dirty="0">
                <a:latin typeface="Arial" charset="0"/>
                <a:ea typeface="Arial" charset="0"/>
                <a:cs typeface="Arial" charset="0"/>
              </a:rPr>
              <a:t>“enclosed space”</a:t>
            </a:r>
            <a:r>
              <a:rPr lang="en-US" altLang="x-none" sz="4800" dirty="0">
                <a:latin typeface="Arial" charset="0"/>
                <a:ea typeface="Arial" charset="0"/>
                <a:cs typeface="Arial" charset="0"/>
              </a:rPr>
              <a:t>) part of the monastery that the general public could not enter. </a:t>
            </a:r>
          </a:p>
          <a:p>
            <a:pPr>
              <a:lnSpc>
                <a:spcPct val="120000"/>
              </a:lnSpc>
            </a:pPr>
            <a:endParaRPr lang="en-US" altLang="x-none" sz="4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x-none" sz="4800" dirty="0">
                <a:latin typeface="Arial" charset="0"/>
                <a:ea typeface="Arial" charset="0"/>
                <a:cs typeface="Arial" charset="0"/>
              </a:rPr>
              <a:t> As far as facilities permit, weekends are held in a cloistered (enclosed) space where team and candidates are i</a:t>
            </a:r>
            <a:r>
              <a:rPr lang="en-US" altLang="x-none" sz="4800" b="1" dirty="0">
                <a:latin typeface="Arial" charset="0"/>
                <a:ea typeface="Arial" charset="0"/>
                <a:cs typeface="Arial" charset="0"/>
              </a:rPr>
              <a:t>nsulated from the pressures of </a:t>
            </a:r>
            <a:r>
              <a:rPr lang="en-US" altLang="x-none" sz="4800" dirty="0">
                <a:latin typeface="Arial" charset="0"/>
                <a:ea typeface="Arial" charset="0"/>
                <a:cs typeface="Arial" charset="0"/>
              </a:rPr>
              <a:t>everyday life and distractions of the outside world. </a:t>
            </a:r>
          </a:p>
          <a:p>
            <a:pPr>
              <a:lnSpc>
                <a:spcPct val="120000"/>
              </a:lnSpc>
            </a:pPr>
            <a:endParaRPr lang="en-US" altLang="x-none" sz="4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x-none" sz="4800" dirty="0">
                <a:latin typeface="Arial" charset="0"/>
                <a:ea typeface="Arial" charset="0"/>
                <a:cs typeface="Arial" charset="0"/>
              </a:rPr>
              <a:t>Before you commit to serve, you are</a:t>
            </a:r>
            <a:r>
              <a:rPr lang="en-US" altLang="x-none" sz="4800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sz="4800" dirty="0">
                <a:latin typeface="Arial" charset="0"/>
                <a:ea typeface="Arial" charset="0"/>
                <a:cs typeface="Arial" charset="0"/>
              </a:rPr>
              <a:t>asked if you can commit to being on the campground the entire weekend…</a:t>
            </a:r>
          </a:p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x-none" sz="4800" baseline="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x-none" sz="4800" dirty="0">
                <a:latin typeface="Arial" charset="0"/>
                <a:ea typeface="Arial" charset="0"/>
                <a:cs typeface="Arial" charset="0"/>
              </a:rPr>
              <a:t>All team members--- including Spiritual Directors, are to be on the campground the entire weekend…The only exception is the Store Room Cha  </a:t>
            </a:r>
          </a:p>
          <a:p>
            <a:pPr>
              <a:lnSpc>
                <a:spcPct val="120000"/>
              </a:lnSpc>
            </a:pPr>
            <a:endParaRPr lang="en-US" altLang="x-none" sz="4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x-none" sz="4800" dirty="0">
                <a:latin typeface="Arial" charset="0"/>
                <a:ea typeface="Arial" charset="0"/>
                <a:cs typeface="Arial" charset="0"/>
              </a:rPr>
              <a:t>** Our</a:t>
            </a:r>
            <a:r>
              <a:rPr lang="en-US" altLang="x-none" sz="4800" baseline="0" dirty="0">
                <a:latin typeface="Arial" charset="0"/>
                <a:ea typeface="Arial" charset="0"/>
                <a:cs typeface="Arial" charset="0"/>
              </a:rPr>
              <a:t> community no one i</a:t>
            </a:r>
            <a:r>
              <a:rPr lang="en-US" altLang="x-none" sz="4800" dirty="0">
                <a:latin typeface="Arial" charset="0"/>
                <a:ea typeface="Arial" charset="0"/>
                <a:cs typeface="Arial" charset="0"/>
              </a:rPr>
              <a:t>s permitted to join the weekend after the chapel visit on Thursday evening.</a:t>
            </a:r>
            <a:r>
              <a:rPr lang="en-US" altLang="x-none" sz="4800" i="1" dirty="0">
                <a:latin typeface="Arial" charset="0"/>
                <a:ea typeface="Arial" charset="0"/>
                <a:cs typeface="Arial" charset="0"/>
              </a:rPr>
              <a:t>** If you go home sick, you can’t come back… </a:t>
            </a:r>
          </a:p>
          <a:p>
            <a:pPr>
              <a:lnSpc>
                <a:spcPct val="120000"/>
              </a:lnSpc>
            </a:pPr>
            <a:endParaRPr lang="en-US" altLang="x-none" sz="48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altLang="x-none" sz="4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x-none" sz="4800" dirty="0">
                <a:latin typeface="Arial" charset="0"/>
                <a:ea typeface="Arial" charset="0"/>
                <a:cs typeface="Arial" charset="0"/>
              </a:rPr>
              <a:t>*** We </a:t>
            </a:r>
            <a:r>
              <a:rPr lang="en-US" altLang="x-none" sz="4800" i="1" dirty="0">
                <a:latin typeface="Arial" charset="0"/>
                <a:ea typeface="Arial" charset="0"/>
                <a:cs typeface="Arial" charset="0"/>
              </a:rPr>
              <a:t>ask </a:t>
            </a:r>
            <a:r>
              <a:rPr lang="en-US" altLang="x-none" sz="4800" dirty="0">
                <a:latin typeface="Arial" charset="0"/>
                <a:ea typeface="Arial" charset="0"/>
                <a:cs typeface="Arial" charset="0"/>
              </a:rPr>
              <a:t>team and candidates to make it an “unplugged weekend…” not use your cell phone.  </a:t>
            </a:r>
          </a:p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Cloister/sacrifice/consecrating ourselves to the LORD --- CLOISTER OF THE HEART SO IMPORTANT POSITION PAPER ON IT</a:t>
            </a:r>
            <a:r>
              <a:rPr lang="mr-IN" sz="4800" b="1" dirty="0">
                <a:latin typeface="Arial" charset="0"/>
                <a:ea typeface="Arial" charset="0"/>
                <a:cs typeface="Arial" charset="0"/>
              </a:rPr>
              <a:t>…</a:t>
            </a:r>
            <a:br>
              <a:rPr lang="en-US" sz="4800" dirty="0">
                <a:latin typeface="Arial" charset="0"/>
                <a:ea typeface="Arial" charset="0"/>
                <a:cs typeface="Arial" charset="0"/>
              </a:rPr>
            </a:b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altLang="x-none" sz="4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altLang="x-none" i="1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x-none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x-none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x-none" sz="5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br>
              <a:rPr lang="en-US" altLang="x-none" sz="300" dirty="0">
                <a:ea typeface="ＭＳ Ｐゴシック" charset="-128"/>
              </a:rPr>
            </a:br>
            <a:endParaRPr lang="en-US" altLang="x-none" sz="3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x-none" sz="300" dirty="0">
                <a:ea typeface="ＭＳ Ｐゴシック" charset="-128"/>
              </a:rPr>
              <a:t> </a:t>
            </a:r>
            <a:br>
              <a:rPr lang="en-US" altLang="x-none" sz="300" dirty="0">
                <a:ea typeface="ＭＳ Ｐゴシック" charset="-128"/>
              </a:rPr>
            </a:br>
            <a:br>
              <a:rPr lang="en-US" altLang="x-none" sz="300" dirty="0">
                <a:ea typeface="ＭＳ Ｐゴシック" charset="-128"/>
              </a:rPr>
            </a:br>
            <a:r>
              <a:rPr lang="en-US" altLang="x-none" sz="300" dirty="0">
                <a:ea typeface="ＭＳ Ｐゴシック" charset="-128"/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x-none" sz="3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x-none" sz="300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82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9382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703B2D4-6D12-984D-9B46-DFC99FF5BEC6}" type="slidenum">
              <a:rPr lang="en-US" altLang="x-none" sz="1200"/>
              <a:pPr eaLnBrk="1" hangingPunct="1"/>
              <a:t>28</a:t>
            </a:fld>
            <a:endParaRPr lang="en-US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791392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1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0138" y="566738"/>
            <a:ext cx="4681537" cy="351155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 sz="1200" dirty="0">
                <a:latin typeface="Arial Narrow" charset="0"/>
                <a:ea typeface="ＭＳ Ｐゴシック" charset="-128"/>
              </a:rPr>
              <a:t>Dave --- attended</a:t>
            </a:r>
            <a:r>
              <a:rPr lang="en-US" altLang="x-none" sz="1200" baseline="0" dirty="0">
                <a:latin typeface="Arial Narrow" charset="0"/>
                <a:ea typeface="ＭＳ Ｐゴシック" charset="-128"/>
              </a:rPr>
              <a:t> </a:t>
            </a:r>
            <a:r>
              <a:rPr lang="en-US" altLang="x-none" sz="1200" dirty="0">
                <a:latin typeface="Arial Narrow" charset="0"/>
                <a:ea typeface="ＭＳ Ｐゴシック" charset="-128"/>
              </a:rPr>
              <a:t>a </a:t>
            </a:r>
            <a:r>
              <a:rPr lang="en-US" altLang="x-none" sz="1200" dirty="0" err="1">
                <a:latin typeface="Arial Narrow" charset="0"/>
                <a:ea typeface="ＭＳ Ｐゴシック" charset="-128"/>
              </a:rPr>
              <a:t>Cursillo</a:t>
            </a:r>
            <a:r>
              <a:rPr lang="en-US" altLang="x-none" sz="1200" dirty="0">
                <a:latin typeface="Arial Narrow" charset="0"/>
                <a:ea typeface="ＭＳ Ｐゴシック" charset="-128"/>
              </a:rPr>
              <a:t> weekend 1970. In</a:t>
            </a:r>
            <a:r>
              <a:rPr lang="en-US" altLang="x-none" sz="1200" baseline="0" dirty="0">
                <a:latin typeface="Arial Narrow" charset="0"/>
                <a:ea typeface="ＭＳ Ｐゴシック" charset="-128"/>
              </a:rPr>
              <a:t> his own words</a:t>
            </a:r>
            <a:r>
              <a:rPr lang="mr-IN" altLang="x-none" sz="1200" baseline="0" dirty="0">
                <a:latin typeface="Arial Narrow" charset="0"/>
                <a:ea typeface="ＭＳ Ｐゴシック" charset="-128"/>
              </a:rPr>
              <a:t>…</a:t>
            </a:r>
            <a:r>
              <a:rPr lang="en-US" altLang="x-none" sz="1200" baseline="0" dirty="0">
                <a:latin typeface="Arial Narrow" charset="0"/>
                <a:ea typeface="ＭＳ Ｐゴシック" charset="-128"/>
              </a:rPr>
              <a:t>.said, </a:t>
            </a:r>
            <a:r>
              <a:rPr lang="en-US" altLang="x-none" sz="1200" dirty="0">
                <a:latin typeface="Arial Narrow" charset="0"/>
                <a:ea typeface="ＭＳ Ｐゴシック" charset="-128"/>
              </a:rPr>
              <a:t>Holy Spirit totally zapped him on Saturday, and he was filled with a love he never expected to experience.  </a:t>
            </a:r>
          </a:p>
          <a:p>
            <a:pPr eaLnBrk="1" hangingPunct="1"/>
            <a:r>
              <a:rPr lang="en-US" altLang="x-none" sz="1200" dirty="0">
                <a:latin typeface="Arial Narrow" charset="0"/>
                <a:ea typeface="ＭＳ Ｐゴシック" charset="-128"/>
              </a:rPr>
              <a:t> </a:t>
            </a:r>
          </a:p>
          <a:p>
            <a:pPr eaLnBrk="1" hangingPunct="1"/>
            <a:r>
              <a:rPr lang="en-US" altLang="x-none" sz="1200" dirty="0">
                <a:latin typeface="Arial Narrow" charset="0"/>
                <a:ea typeface="ＭＳ Ｐゴシック" charset="-128"/>
              </a:rPr>
              <a:t>Dave was on fire, wanted to bring </a:t>
            </a:r>
            <a:r>
              <a:rPr lang="en-US" altLang="x-none" sz="1200" dirty="0" err="1">
                <a:latin typeface="Arial Narrow" charset="0"/>
                <a:ea typeface="ＭＳ Ｐゴシック" charset="-128"/>
              </a:rPr>
              <a:t>Cursillo</a:t>
            </a:r>
            <a:r>
              <a:rPr lang="en-US" altLang="x-none" sz="1200" dirty="0">
                <a:latin typeface="Arial Narrow" charset="0"/>
                <a:ea typeface="ＭＳ Ｐゴシック" charset="-128"/>
              </a:rPr>
              <a:t> to Protestants,  make the materials </a:t>
            </a:r>
            <a:r>
              <a:rPr lang="en-US" altLang="x-none" sz="1200" b="1" dirty="0">
                <a:latin typeface="Arial Narrow" charset="0"/>
                <a:ea typeface="ＭＳ Ｐゴシック" charset="-128"/>
              </a:rPr>
              <a:t>non-denominational.</a:t>
            </a:r>
            <a:r>
              <a:rPr lang="en-US" altLang="x-none" sz="1200" dirty="0">
                <a:latin typeface="Arial Narrow" charset="0"/>
                <a:ea typeface="ＭＳ Ｐゴシック" charset="-128"/>
              </a:rPr>
              <a:t> Repeatedly aske</a:t>
            </a:r>
            <a:r>
              <a:rPr lang="en-US" altLang="x-none" sz="1200" b="1" i="1" dirty="0">
                <a:latin typeface="Arial Narrow" charset="0"/>
                <a:ea typeface="ＭＳ Ｐゴシック" charset="-128"/>
              </a:rPr>
              <a:t>d for team manuals, pilgrim guides, and rector scripts ---</a:t>
            </a:r>
            <a:r>
              <a:rPr lang="en-US" altLang="x-none" sz="1200" b="0" i="0" dirty="0">
                <a:latin typeface="Arial Narrow" charset="0"/>
                <a:ea typeface="ＭＳ Ｐゴシック" charset="-128"/>
              </a:rPr>
              <a:t>He</a:t>
            </a:r>
            <a:r>
              <a:rPr lang="en-US" altLang="x-none" sz="1200" b="0" i="0" baseline="0" dirty="0">
                <a:latin typeface="Arial Narrow" charset="0"/>
                <a:ea typeface="ＭＳ Ｐゴシック" charset="-128"/>
              </a:rPr>
              <a:t> m</a:t>
            </a:r>
            <a:r>
              <a:rPr lang="en-US" altLang="x-none" sz="1200" dirty="0">
                <a:latin typeface="Arial Narrow" charset="0"/>
                <a:ea typeface="ＭＳ Ｐゴシック" charset="-128"/>
              </a:rPr>
              <a:t>et with </a:t>
            </a:r>
            <a:r>
              <a:rPr lang="en-US" altLang="x-none" sz="1200" b="1" dirty="0">
                <a:latin typeface="Arial Narrow" charset="0"/>
                <a:ea typeface="ＭＳ Ｐゴシック" charset="-128"/>
              </a:rPr>
              <a:t>strong resistance. </a:t>
            </a:r>
          </a:p>
          <a:p>
            <a:pPr eaLnBrk="1" hangingPunct="1"/>
            <a:r>
              <a:rPr lang="en-US" altLang="x-none" sz="1200" dirty="0">
                <a:latin typeface="Arial Narrow" charset="0"/>
                <a:ea typeface="ＭＳ Ｐゴシック" charset="-128"/>
              </a:rPr>
              <a:t> </a:t>
            </a:r>
          </a:p>
          <a:p>
            <a:pPr eaLnBrk="1" hangingPunct="1"/>
            <a:r>
              <a:rPr lang="en-US" altLang="x-none" sz="1200" dirty="0">
                <a:latin typeface="Arial Narrow" charset="0"/>
                <a:ea typeface="ＭＳ Ｐゴシック" charset="-128"/>
              </a:rPr>
              <a:t>After a year of trying and praying about it, one night, he simply gave up, and gave it all to God. </a:t>
            </a:r>
            <a:r>
              <a:rPr lang="en-US" altLang="x-none" sz="1200" b="1" dirty="0">
                <a:latin typeface="Arial Narrow" charset="0"/>
                <a:ea typeface="ＭＳ Ｐゴシック" charset="-128"/>
              </a:rPr>
              <a:t>The very next morning,</a:t>
            </a:r>
            <a:r>
              <a:rPr lang="en-US" altLang="x-none" sz="1200" dirty="0">
                <a:latin typeface="Arial Narrow" charset="0"/>
                <a:ea typeface="ＭＳ Ｐゴシック" charset="-128"/>
              </a:rPr>
              <a:t> the phone rang, and the leader of the </a:t>
            </a:r>
            <a:r>
              <a:rPr lang="en-US" altLang="x-none" sz="1200" dirty="0" err="1">
                <a:latin typeface="Arial Narrow" charset="0"/>
                <a:ea typeface="ＭＳ Ｐゴシック" charset="-128"/>
              </a:rPr>
              <a:t>Cursillo</a:t>
            </a:r>
            <a:r>
              <a:rPr lang="en-US" altLang="x-none" sz="1200" dirty="0">
                <a:latin typeface="Arial Narrow" charset="0"/>
                <a:ea typeface="ＭＳ Ｐゴシック" charset="-128"/>
              </a:rPr>
              <a:t> governing board called Dave, and said,</a:t>
            </a:r>
            <a:r>
              <a:rPr lang="en-US" altLang="x-none" sz="1200" i="1" dirty="0">
                <a:latin typeface="Arial Narrow" charset="0"/>
                <a:ea typeface="ＭＳ Ｐゴシック" charset="-128"/>
              </a:rPr>
              <a:t> “I will help you do this.”</a:t>
            </a:r>
          </a:p>
          <a:p>
            <a:pPr eaLnBrk="1" hangingPunct="1"/>
            <a:r>
              <a:rPr lang="en-US" altLang="x-none" sz="1200" dirty="0">
                <a:latin typeface="Arial Narrow" charset="0"/>
                <a:ea typeface="ＭＳ Ｐゴシック" charset="-128"/>
              </a:rPr>
              <a:t> </a:t>
            </a:r>
          </a:p>
          <a:p>
            <a:pPr eaLnBrk="1" hangingPunct="1"/>
            <a:r>
              <a:rPr lang="en-US" altLang="x-none" sz="1200" dirty="0">
                <a:latin typeface="Arial Narrow" charset="0"/>
                <a:ea typeface="ＭＳ Ｐゴシック" charset="-128"/>
              </a:rPr>
              <a:t>Next few months he edited and revised the </a:t>
            </a:r>
            <a:r>
              <a:rPr lang="en-US" altLang="x-none" sz="1200" i="1" dirty="0">
                <a:latin typeface="Arial Narrow" charset="0"/>
                <a:ea typeface="ＭＳ Ｐゴシック" charset="-128"/>
              </a:rPr>
              <a:t>material to be non-denominational for this three-day weekend.  </a:t>
            </a:r>
            <a:r>
              <a:rPr lang="en-US" altLang="x-none" sz="1200" dirty="0">
                <a:latin typeface="Arial Narrow" charset="0"/>
                <a:ea typeface="ＭＳ Ｐゴシック" charset="-128"/>
              </a:rPr>
              <a:t>He and the original team trying to come up with a name--- suggested “</a:t>
            </a:r>
            <a:r>
              <a:rPr lang="en-US" altLang="x-none" sz="1200" i="1" dirty="0">
                <a:latin typeface="Arial Narrow" charset="0"/>
                <a:ea typeface="ＭＳ Ｐゴシック" charset="-128"/>
              </a:rPr>
              <a:t>Three Days.” So… “Tres Dias.”  </a:t>
            </a:r>
            <a:r>
              <a:rPr lang="en-US" altLang="x-none" sz="1200" i="0" dirty="0">
                <a:latin typeface="Arial Narrow" charset="0"/>
                <a:ea typeface="ＭＳ Ｐゴシック" charset="-128"/>
              </a:rPr>
              <a:t>CAME</a:t>
            </a:r>
            <a:r>
              <a:rPr lang="en-US" altLang="x-none" sz="1200" i="0" baseline="0" dirty="0">
                <a:latin typeface="Arial Narrow" charset="0"/>
                <a:ea typeface="ＭＳ Ｐゴシック" charset="-128"/>
              </a:rPr>
              <a:t> UP </a:t>
            </a:r>
            <a:r>
              <a:rPr lang="en-US" altLang="x-none" sz="1200" i="1" baseline="0" dirty="0">
                <a:latin typeface="Arial Narrow" charset="0"/>
                <a:ea typeface="ＭＳ Ｐゴシック" charset="-128"/>
              </a:rPr>
              <a:t>WITH THE CROSS PATTERN</a:t>
            </a:r>
            <a:r>
              <a:rPr lang="mr-IN" altLang="x-none" sz="1200" i="1" baseline="0" dirty="0">
                <a:latin typeface="Arial Narrow" charset="0"/>
                <a:ea typeface="ＭＳ Ｐゴシック" charset="-128"/>
              </a:rPr>
              <a:t>…</a:t>
            </a:r>
            <a:r>
              <a:rPr lang="en-US" altLang="x-none" sz="1200" i="1" baseline="0" dirty="0">
                <a:latin typeface="Arial Narrow" charset="0"/>
                <a:ea typeface="ＭＳ Ｐゴシック" charset="-128"/>
              </a:rPr>
              <a:t>.</a:t>
            </a:r>
            <a:endParaRPr lang="en-US" altLang="x-none" sz="1200" i="1" dirty="0">
              <a:latin typeface="Arial Narrow" charset="0"/>
              <a:ea typeface="ＭＳ Ｐゴシック" charset="-128"/>
            </a:endParaRPr>
          </a:p>
          <a:p>
            <a:pPr eaLnBrk="1" hangingPunct="1"/>
            <a:endParaRPr lang="en-US" altLang="x-none" sz="1200" i="1" dirty="0">
              <a:latin typeface="Arial Narrow" charset="0"/>
              <a:ea typeface="ＭＳ Ｐゴシック" charset="-128"/>
            </a:endParaRPr>
          </a:p>
          <a:p>
            <a:pPr eaLnBrk="1" hangingPunct="1"/>
            <a:r>
              <a:rPr lang="en-US" altLang="x-none" sz="1200" i="1" dirty="0">
                <a:latin typeface="Arial Narrow" charset="0"/>
                <a:ea typeface="ＭＳ Ｐゴシック" charset="-128"/>
              </a:rPr>
              <a:t>First weekend, Mid Hudson</a:t>
            </a:r>
            <a:r>
              <a:rPr lang="en-US" altLang="x-none" sz="1200" i="1" baseline="0" dirty="0">
                <a:latin typeface="Arial Narrow" charset="0"/>
                <a:ea typeface="ＭＳ Ｐゴシック" charset="-128"/>
              </a:rPr>
              <a:t> NY 1982 --- A few years later, came up with essentials. </a:t>
            </a:r>
            <a:endParaRPr lang="en-US" altLang="x-none" sz="1200" i="1" dirty="0">
              <a:latin typeface="Arial Narrow" charset="0"/>
              <a:ea typeface="ＭＳ Ｐゴシック" charset="-128"/>
            </a:endParaRPr>
          </a:p>
          <a:p>
            <a:pPr eaLnBrk="1" hangingPunct="1"/>
            <a:r>
              <a:rPr lang="en-US" altLang="x-none" sz="1200" dirty="0">
                <a:latin typeface="Arial Narrow" charset="0"/>
                <a:ea typeface="ＭＳ Ｐゴシック" charset="-128"/>
              </a:rPr>
              <a:t> </a:t>
            </a:r>
          </a:p>
          <a:p>
            <a:pPr eaLnBrk="1" hangingPunct="1"/>
            <a:r>
              <a:rPr lang="en-US" altLang="x-none" sz="1200" dirty="0">
                <a:latin typeface="Arial Narrow" charset="0"/>
                <a:ea typeface="ＭＳ Ｐゴシック" charset="-128"/>
              </a:rPr>
              <a:t>He had no idea </a:t>
            </a:r>
            <a:r>
              <a:rPr lang="en-US" altLang="x-none" sz="1200" i="1" dirty="0">
                <a:latin typeface="Arial Narrow" charset="0"/>
                <a:ea typeface="ＭＳ Ｐゴシック" charset="-128"/>
              </a:rPr>
              <a:t>what a</a:t>
            </a:r>
            <a:r>
              <a:rPr lang="en-US" altLang="x-none" sz="1200" i="1" baseline="0" dirty="0">
                <a:latin typeface="Arial Narrow" charset="0"/>
                <a:ea typeface="ＭＳ Ｐゴシック" charset="-128"/>
              </a:rPr>
              <a:t> movement was </a:t>
            </a:r>
            <a:r>
              <a:rPr lang="en-US" altLang="x-none" sz="1200" i="1" dirty="0">
                <a:latin typeface="Arial Narrow" charset="0"/>
                <a:ea typeface="ＭＳ Ｐゴシック" charset="-128"/>
              </a:rPr>
              <a:t>started</a:t>
            </a:r>
            <a:r>
              <a:rPr lang="en-US" altLang="x-none" sz="1200" b="1" i="1" dirty="0">
                <a:latin typeface="Arial Narrow" charset="0"/>
                <a:ea typeface="ＭＳ Ｐゴシック" charset="-128"/>
              </a:rPr>
              <a:t> fro</a:t>
            </a:r>
            <a:r>
              <a:rPr lang="en-US" altLang="x-none" sz="1200" b="1" dirty="0">
                <a:latin typeface="Arial Narrow" charset="0"/>
                <a:ea typeface="ＭＳ Ｐゴシック" charset="-128"/>
              </a:rPr>
              <a:t>m his basement,</a:t>
            </a:r>
            <a:r>
              <a:rPr lang="en-US" altLang="x-none" sz="1200" dirty="0">
                <a:latin typeface="Arial Narrow" charset="0"/>
                <a:ea typeface="ＭＳ Ｐゴシック" charset="-128"/>
              </a:rPr>
              <a:t> making pilgrim’s guides and weekend materials on a broken down Xerox copier.</a:t>
            </a:r>
          </a:p>
          <a:p>
            <a:pPr eaLnBrk="1" hangingPunct="1"/>
            <a:endParaRPr lang="en-US" altLang="x-none" sz="1200" dirty="0">
              <a:latin typeface="Arial Narrow" charset="0"/>
              <a:ea typeface="ＭＳ Ｐゴシック" charset="-128"/>
            </a:endParaRPr>
          </a:p>
          <a:p>
            <a:pPr eaLnBrk="1" hangingPunct="1"/>
            <a:r>
              <a:rPr lang="en-US" altLang="x-none" sz="1200" dirty="0">
                <a:latin typeface="Arial Narrow" charset="0"/>
                <a:ea typeface="ＭＳ Ｐゴシック" charset="-128"/>
              </a:rPr>
              <a:t>Now</a:t>
            </a:r>
            <a:r>
              <a:rPr lang="en-US" altLang="x-none" sz="1200" baseline="0" dirty="0">
                <a:latin typeface="Arial Narrow" charset="0"/>
                <a:ea typeface="ＭＳ Ｐゴシック" charset="-128"/>
              </a:rPr>
              <a:t> worldwide movement 101 chapters</a:t>
            </a:r>
            <a:r>
              <a:rPr lang="mr-IN" altLang="x-none" sz="1200" baseline="0" dirty="0">
                <a:latin typeface="Arial Narrow" charset="0"/>
                <a:ea typeface="ＭＳ Ｐゴシック" charset="-128"/>
              </a:rPr>
              <a:t>…</a:t>
            </a:r>
            <a:r>
              <a:rPr lang="en-US" altLang="x-none" sz="1200" baseline="0" dirty="0">
                <a:latin typeface="Arial Narrow" charset="0"/>
                <a:ea typeface="ＭＳ Ｐゴシック" charset="-128"/>
              </a:rPr>
              <a:t>REASON I TELL YOU THIS</a:t>
            </a:r>
            <a:r>
              <a:rPr lang="mr-IN" altLang="x-none" sz="1200" baseline="0" dirty="0">
                <a:latin typeface="Arial Narrow" charset="0"/>
                <a:ea typeface="ＭＳ Ｐゴシック" charset="-128"/>
              </a:rPr>
              <a:t>…</a:t>
            </a:r>
            <a:r>
              <a:rPr lang="en-US" altLang="x-none" sz="1200" baseline="0" dirty="0" err="1">
                <a:latin typeface="Arial Narrow" charset="0"/>
                <a:ea typeface="ＭＳ Ｐゴシック" charset="-128"/>
              </a:rPr>
              <a:t>to.see</a:t>
            </a:r>
            <a:r>
              <a:rPr lang="en-US" altLang="x-none" sz="1200" baseline="0" dirty="0">
                <a:latin typeface="Arial Narrow" charset="0"/>
                <a:ea typeface="ＭＳ Ｐゴシック" charset="-128"/>
              </a:rPr>
              <a:t> what a Holy Spirit led movement this is</a:t>
            </a:r>
            <a:r>
              <a:rPr lang="mr-IN" altLang="x-none" sz="1200" baseline="0" dirty="0">
                <a:latin typeface="Arial Narrow" charset="0"/>
                <a:ea typeface="ＭＳ Ｐゴシック" charset="-128"/>
              </a:rPr>
              <a:t>…</a:t>
            </a:r>
            <a:r>
              <a:rPr lang="en-US" altLang="x-none" sz="1200" baseline="0" dirty="0">
                <a:latin typeface="Arial Narrow" charset="0"/>
                <a:ea typeface="ＭＳ Ｐゴシック" charset="-128"/>
              </a:rPr>
              <a:t>.</a:t>
            </a:r>
          </a:p>
          <a:p>
            <a:pPr eaLnBrk="1" hangingPunct="1"/>
            <a:endParaRPr lang="en-US" altLang="x-none" sz="1200" baseline="0" dirty="0">
              <a:latin typeface="Arial Narrow" charset="0"/>
              <a:ea typeface="ＭＳ Ｐゴシック" charset="-128"/>
            </a:endParaRPr>
          </a:p>
          <a:p>
            <a:pPr eaLnBrk="1" hangingPunct="1"/>
            <a:endParaRPr lang="en-US" altLang="x-none" sz="1400" dirty="0">
              <a:latin typeface="Arial Narrow" charset="0"/>
              <a:ea typeface="ＭＳ Ｐゴシック" charset="-128"/>
            </a:endParaRPr>
          </a:p>
          <a:p>
            <a:pPr eaLnBrk="1" hangingPunct="1"/>
            <a:endParaRPr lang="en-US" altLang="x-none" sz="1400" dirty="0">
              <a:latin typeface="Arial Narrow" charset="0"/>
              <a:ea typeface="ＭＳ Ｐゴシック" charset="-128"/>
            </a:endParaRPr>
          </a:p>
          <a:p>
            <a:pPr eaLnBrk="1" hangingPunct="1"/>
            <a:endParaRPr lang="en-US" altLang="x-none" sz="1400" dirty="0">
              <a:latin typeface="Arial Narrow" charset="0"/>
              <a:ea typeface="ＭＳ Ｐゴシック" charset="-128"/>
            </a:endParaRPr>
          </a:p>
          <a:p>
            <a:pPr eaLnBrk="1" hangingPunct="1"/>
            <a:endParaRPr lang="en-US" altLang="x-none" sz="1400" dirty="0">
              <a:latin typeface="Arial Narrow" charset="0"/>
              <a:ea typeface="ＭＳ Ｐゴシック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938213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B93EF59-49D6-2141-869F-AA6A6A6C6B4C}" type="slidenum">
              <a:rPr lang="en-US" altLang="x-none" sz="1200"/>
              <a:pPr eaLnBrk="1" hangingPunct="1"/>
              <a:t>3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4289016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8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Meditations ---</a:t>
            </a:r>
            <a:r>
              <a:rPr lang="en-US" baseline="0" dirty="0"/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meditation invites the candidates to become aware of themselves, to risk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look inside. To ask themselves, “Who am I?” And Whose am I?</a:t>
            </a:r>
            <a:endParaRPr lang="en-US" dirty="0">
              <a:effectLst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understand that</a:t>
            </a:r>
            <a:r>
              <a:rPr lang="mr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.we get lost when we are filled with self and seek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own way</a:t>
            </a:r>
            <a:r>
              <a:rPr lang="mr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</a:rPr>
              <a:t>No matter </a:t>
            </a:r>
            <a:r>
              <a:rPr lang="en-US" b="1" dirty="0"/>
              <a:t>how far we wander from Him, the Father waits to welcome us home.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Hosea/Gomer</a:t>
            </a:r>
            <a:r>
              <a:rPr lang="en-US" dirty="0"/>
              <a:t> --- message of his undying love </a:t>
            </a:r>
            <a:r>
              <a:rPr lang="mr-IN" dirty="0"/>
              <a:t>–</a:t>
            </a:r>
            <a:r>
              <a:rPr lang="en-US" dirty="0"/>
              <a:t> how God forgives the unfaithful.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89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Arial" charset="-52"/>
                <a:ea typeface="ＭＳ Ｐゴシック" charset="-128"/>
                <a:cs typeface="ＭＳ Ｐゴシック" charset="-128"/>
              </a:rPr>
              <a:t>Weekend must begin with night of silence to</a:t>
            </a:r>
            <a:r>
              <a:rPr lang="en-US" sz="1400" baseline="0" dirty="0">
                <a:latin typeface="Arial" charset="-52"/>
                <a:ea typeface="ＭＳ Ｐゴシック" charset="-128"/>
                <a:cs typeface="ＭＳ Ｐゴシック" charset="-128"/>
              </a:rPr>
              <a:t> end after chapel, next morning..</a:t>
            </a:r>
          </a:p>
          <a:p>
            <a:pPr eaLnBrk="1" hangingPunct="1"/>
            <a:endParaRPr lang="en-US" sz="1400" baseline="0" dirty="0">
              <a:latin typeface="Arial" charset="-52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dirty="0">
                <a:latin typeface="Arial" charset="-52"/>
                <a:ea typeface="ＭＳ Ｐゴシック" charset="-128"/>
                <a:cs typeface="ＭＳ Ｐゴシック" charset="-128"/>
              </a:rPr>
              <a:t>Why silence?   Thursday night: Know thyself meditation: Self examination.. who you really are….are you wearing masks?</a:t>
            </a:r>
          </a:p>
          <a:p>
            <a:endParaRPr lang="en-US" sz="1400" dirty="0">
              <a:latin typeface="Arial" charset="-52"/>
              <a:ea typeface="ＭＳ Ｐゴシック" charset="-128"/>
              <a:cs typeface="ＭＳ Ｐゴシック" charset="-128"/>
            </a:endParaRPr>
          </a:p>
          <a:p>
            <a:r>
              <a:rPr lang="en-US" sz="1400" dirty="0">
                <a:latin typeface="Arial" charset="-52"/>
                <a:ea typeface="ＭＳ Ｐゴシック" charset="-128"/>
                <a:cs typeface="ＭＳ Ｐゴシック" charset="-128"/>
              </a:rPr>
              <a:t>Prodigal/Hosea story:, God</a:t>
            </a:r>
            <a:r>
              <a:rPr lang="en-US" sz="1400" i="1" dirty="0">
                <a:latin typeface="Arial" charset="-52"/>
                <a:ea typeface="ＭＳ Ｐゴシック" charset="-128"/>
                <a:cs typeface="ＭＳ Ｐゴシック" charset="-128"/>
              </a:rPr>
              <a:t> seeks our return to him.   </a:t>
            </a:r>
            <a:r>
              <a:rPr lang="en-US" sz="1400" dirty="0">
                <a:latin typeface="Arial" charset="-52"/>
                <a:ea typeface="ＭＳ Ｐゴシック" charset="-128"/>
                <a:cs typeface="ＭＳ Ｐゴシック" charset="-128"/>
              </a:rPr>
              <a:t>Night of silence prepares for Friday</a:t>
            </a:r>
            <a:r>
              <a:rPr lang="mr-IN" sz="1400" dirty="0">
                <a:latin typeface="Arial" charset="-52"/>
                <a:ea typeface="ＭＳ Ｐゴシック" charset="-128"/>
                <a:cs typeface="ＭＳ Ｐゴシック" charset="-128"/>
              </a:rPr>
              <a:t>…</a:t>
            </a:r>
            <a:endParaRPr lang="en-US" sz="1400" dirty="0"/>
          </a:p>
          <a:p>
            <a:pPr eaLnBrk="1" hangingPunct="1"/>
            <a:endParaRPr lang="en-US" sz="1400" i="1" dirty="0">
              <a:latin typeface="Arial" charset="-52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i="1" dirty="0">
                <a:latin typeface="Arial" charset="-52"/>
                <a:ea typeface="ＭＳ Ｐゴシック" charset="-128"/>
                <a:cs typeface="ＭＳ Ｐゴシック" charset="-128"/>
              </a:rPr>
              <a:t>Night of silence takes the candidate out of the world. For the team too</a:t>
            </a:r>
          </a:p>
          <a:p>
            <a:pPr eaLnBrk="1" hangingPunct="1"/>
            <a:endParaRPr lang="en-US" sz="1400" i="1" dirty="0">
              <a:latin typeface="Arial" charset="-52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dirty="0">
                <a:latin typeface="Arial" charset="-52"/>
                <a:ea typeface="ＭＳ Ｐゴシック" charset="-128"/>
                <a:cs typeface="ＭＳ Ｐゴシック" charset="-128"/>
              </a:rPr>
              <a:t>We are inundated with noise</a:t>
            </a:r>
          </a:p>
          <a:p>
            <a:pPr eaLnBrk="1" hangingPunct="1"/>
            <a:endParaRPr lang="en-US" sz="1400" dirty="0">
              <a:latin typeface="Arial" charset="-52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dirty="0">
                <a:latin typeface="Arial" charset="-52"/>
                <a:ea typeface="ＭＳ Ｐゴシック" charset="-128"/>
                <a:cs typeface="ＭＳ Ｐゴシック" charset="-128"/>
              </a:rPr>
              <a:t>Allows candidates and team to hear God’s voice</a:t>
            </a:r>
          </a:p>
          <a:p>
            <a:pPr eaLnBrk="1" hangingPunct="1"/>
            <a:endParaRPr lang="en-US" sz="1400" dirty="0">
              <a:latin typeface="Arial" charset="-52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dirty="0">
                <a:latin typeface="Arial" charset="-52"/>
                <a:ea typeface="ＭＳ Ｐゴシック" charset="-128"/>
                <a:cs typeface="ＭＳ Ｐゴシック" charset="-128"/>
              </a:rPr>
              <a:t>For i</a:t>
            </a:r>
            <a:r>
              <a:rPr lang="en-US" sz="1400" b="1" dirty="0">
                <a:latin typeface="Arial" charset="-52"/>
                <a:ea typeface="ＭＳ Ｐゴシック" charset="-128"/>
                <a:cs typeface="ＭＳ Ｐゴシック" charset="-128"/>
              </a:rPr>
              <a:t>ntroverts</a:t>
            </a:r>
            <a:r>
              <a:rPr lang="mr-IN" sz="1400" dirty="0">
                <a:latin typeface="Arial" charset="-52"/>
                <a:ea typeface="ＭＳ Ｐゴシック" charset="-128"/>
                <a:cs typeface="ＭＳ Ｐゴシック" charset="-128"/>
              </a:rPr>
              <a:t>…</a:t>
            </a:r>
            <a:r>
              <a:rPr lang="en-US" sz="1400" dirty="0">
                <a:latin typeface="Arial" charset="-52"/>
                <a:ea typeface="ＭＳ Ｐゴシック" charset="-128"/>
                <a:cs typeface="ＭＳ Ｐゴシック" charset="-128"/>
              </a:rPr>
              <a:t>.a lessens the need for them to talk, allows them to adjust to the “intense” weekend</a:t>
            </a:r>
          </a:p>
          <a:p>
            <a:pPr eaLnBrk="1" hangingPunct="1"/>
            <a:endParaRPr lang="en-US" sz="1400" dirty="0">
              <a:latin typeface="Arial" charset="-52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dirty="0">
                <a:latin typeface="Arial" charset="-52"/>
                <a:ea typeface="ＭＳ Ｐゴシック" charset="-128"/>
                <a:cs typeface="ＭＳ Ｐゴシック" charset="-128"/>
              </a:rPr>
              <a:t>For </a:t>
            </a:r>
            <a:r>
              <a:rPr lang="en-US" sz="1400" b="1" dirty="0">
                <a:latin typeface="Arial" charset="-52"/>
                <a:ea typeface="ＭＳ Ｐゴシック" charset="-128"/>
                <a:cs typeface="ＭＳ Ｐゴシック" charset="-128"/>
              </a:rPr>
              <a:t>extraverts,</a:t>
            </a:r>
            <a:r>
              <a:rPr lang="en-US" sz="1400" dirty="0">
                <a:latin typeface="Arial" charset="-52"/>
                <a:ea typeface="ＭＳ Ｐゴシック" charset="-128"/>
                <a:cs typeface="ＭＳ Ｐゴシック" charset="-128"/>
              </a:rPr>
              <a:t> quiets their hearts, good discipline </a:t>
            </a:r>
            <a:r>
              <a:rPr lang="mr-IN" sz="1400" dirty="0">
                <a:latin typeface="Arial" charset="-52"/>
                <a:ea typeface="ＭＳ Ｐゴシック" charset="-128"/>
                <a:cs typeface="ＭＳ Ｐゴシック" charset="-128"/>
              </a:rPr>
              <a:t>–</a:t>
            </a:r>
            <a:endParaRPr lang="en-US" sz="1400" dirty="0">
              <a:latin typeface="Arial" charset="-52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1400" dirty="0">
              <a:latin typeface="Arial" charset="-52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dirty="0">
                <a:latin typeface="Arial" charset="-52"/>
                <a:ea typeface="ＭＳ Ｐゴシック" charset="-128"/>
                <a:cs typeface="ＭＳ Ｐゴシック" charset="-128"/>
              </a:rPr>
              <a:t>After team meeting on Thursday,  be examples</a:t>
            </a:r>
          </a:p>
          <a:p>
            <a:pPr eaLnBrk="1" hangingPunct="1"/>
            <a:r>
              <a:rPr lang="en-US" sz="1400" dirty="0">
                <a:latin typeface="Arial" charset="-52"/>
                <a:ea typeface="ＭＳ Ｐゴシック" charset="-128"/>
                <a:cs typeface="ＭＳ Ｐゴシック" charset="-128"/>
              </a:rPr>
              <a:t>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8B4E-ADFD-D24A-8505-3B7617E3B21C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3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GLANCES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CHRIST</a:t>
            </a:r>
            <a:r>
              <a:rPr lang="mr-IN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 WHERE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candidate hears the invitation of Christ to trust Him as Lord, and to be His disciple.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Ideals: only Rollo that doesn’t mention God, Jesus or church</a:t>
            </a:r>
            <a:r>
              <a:rPr lang="mr-I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.difficult Rollo, give it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 seasoned team member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Piety means devotion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202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45388" y="4400550"/>
            <a:ext cx="5020573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9C8F210-8BCC-0346-A00D-05044B88B519}" type="datetime1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4387" y="4649787"/>
            <a:ext cx="50572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FIGURE OF CHRIST</a:t>
            </a:r>
            <a:r>
              <a:rPr lang="mr-IN" sz="1400" dirty="0"/>
              <a:t>…</a:t>
            </a:r>
            <a:r>
              <a:rPr lang="en-US" sz="1400" dirty="0"/>
              <a:t>.. This meditation answers the question: “</a:t>
            </a:r>
            <a:r>
              <a:rPr lang="en-US" sz="1400" i="1" dirty="0"/>
              <a:t>Do you </a:t>
            </a:r>
            <a:r>
              <a:rPr lang="en-US" sz="1400" b="1" i="1" dirty="0"/>
              <a:t>know </a:t>
            </a:r>
            <a:r>
              <a:rPr lang="en-US" sz="1400" i="1" dirty="0"/>
              <a:t>Christ, or do you only </a:t>
            </a:r>
            <a:r>
              <a:rPr lang="en-US" sz="1400" b="1" i="1" dirty="0"/>
              <a:t>know about </a:t>
            </a:r>
            <a:r>
              <a:rPr lang="en-US" sz="1400" i="1" dirty="0"/>
              <a:t>Him?” </a:t>
            </a:r>
          </a:p>
          <a:p>
            <a:endParaRPr lang="en-US" sz="1400" dirty="0"/>
          </a:p>
          <a:p>
            <a:r>
              <a:rPr lang="en-US" sz="1400" dirty="0"/>
              <a:t>ONLY TIME COMMUNION IS specified. </a:t>
            </a:r>
          </a:p>
          <a:p>
            <a:endParaRPr lang="en-US" sz="1400" dirty="0"/>
          </a:p>
          <a:p>
            <a:r>
              <a:rPr lang="en-US" sz="1400" dirty="0"/>
              <a:t>Table Chapel Visits --- often called We Prayers</a:t>
            </a:r>
            <a:r>
              <a:rPr lang="mr-IN" sz="1400" dirty="0"/>
              <a:t>…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ONLY TIME CANDIDATES PRAY TOGETHER OUTSIDE THE ROLLO ROOM</a:t>
            </a:r>
          </a:p>
          <a:p>
            <a:endParaRPr lang="en-US" sz="1400" dirty="0"/>
          </a:p>
          <a:p>
            <a:r>
              <a:rPr lang="en-US" sz="1400" dirty="0"/>
              <a:t>VERY POWERFUL, MEANINGFUL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91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 THE PESCADORES TO RE-ENTER EVERY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 LIFE WITH THE ASSURANCE THAT CHRIST IS WITH THEM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60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part of the Essentials </a:t>
            </a:r>
            <a:r>
              <a:rPr lang="en-US" baseline="0" dirty="0"/>
              <a:t> --- Deeper Dive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49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ESSENTIALS OUTLINE ROLLOS AND THE ORDER GIVEN</a:t>
            </a:r>
            <a:r>
              <a:rPr lang="mr-IN" altLang="x-none" dirty="0">
                <a:ea typeface="Mangal" charset="0"/>
              </a:rPr>
              <a:t>…</a:t>
            </a:r>
            <a:r>
              <a:rPr lang="en-US" altLang="x-none" dirty="0"/>
              <a:t>.</a:t>
            </a:r>
          </a:p>
          <a:p>
            <a:endParaRPr lang="en-US" altLang="x-none" dirty="0"/>
          </a:p>
          <a:p>
            <a:r>
              <a:rPr lang="en-US" altLang="x-none" sz="1400" dirty="0"/>
              <a:t>One talk in 20 parts</a:t>
            </a:r>
          </a:p>
          <a:p>
            <a:endParaRPr lang="en-US" altLang="x-none" sz="1400" dirty="0"/>
          </a:p>
          <a:p>
            <a:r>
              <a:rPr lang="en-US" altLang="x-none" sz="1400" dirty="0"/>
              <a:t>Each builds on the other</a:t>
            </a:r>
            <a:r>
              <a:rPr lang="mr-IN" altLang="x-none" sz="1400" dirty="0">
                <a:ea typeface="Mangal" charset="0"/>
              </a:rPr>
              <a:t>…</a:t>
            </a:r>
            <a:endParaRPr lang="en-US" altLang="x-none" sz="1400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398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398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398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398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2254F1C-6E7F-544E-A60E-F198B951A4AE}" type="slidenum">
              <a:rPr lang="en-US" altLang="x-none" sz="1200"/>
              <a:pPr/>
              <a:t>37</a:t>
            </a:fld>
            <a:endParaRPr lang="en-US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15770694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toThe</a:t>
            </a:r>
            <a:r>
              <a:rPr lang="en-US" sz="1400" i="1" dirty="0"/>
              <a:t> Rollos are not a random series of talks</a:t>
            </a:r>
            <a:r>
              <a:rPr lang="en-US" sz="1400" dirty="0"/>
              <a:t>. Logical progression</a:t>
            </a:r>
          </a:p>
          <a:p>
            <a:r>
              <a:rPr lang="en-US" sz="1400" dirty="0"/>
              <a:t>Each day has a specific theme and style. One talk 15 parts, add meditations, 20 parts</a:t>
            </a:r>
          </a:p>
          <a:p>
            <a:endParaRPr lang="en-US" sz="1400" dirty="0"/>
          </a:p>
          <a:p>
            <a:r>
              <a:rPr lang="en-US" sz="1400" dirty="0"/>
              <a:t>The first talks of day  are </a:t>
            </a:r>
            <a:r>
              <a:rPr lang="en-US" sz="1400" u="sng" dirty="0"/>
              <a:t>low key and safe. </a:t>
            </a:r>
            <a:r>
              <a:rPr lang="en-US" sz="1400" dirty="0"/>
              <a:t>They don’t challenge the candidates to make any changes.  </a:t>
            </a:r>
            <a:r>
              <a:rPr lang="en-US" sz="1400" i="1" dirty="0"/>
              <a:t>Messages build each day….</a:t>
            </a:r>
            <a:r>
              <a:rPr lang="en-US" sz="1400" dirty="0"/>
              <a:t>. 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The first talks of the day appeal to the mind,</a:t>
            </a:r>
            <a:r>
              <a:rPr lang="en-US" sz="1400" b="1" dirty="0"/>
              <a:t> </a:t>
            </a:r>
            <a:r>
              <a:rPr lang="en-US" sz="1400" b="1" i="1" dirty="0"/>
              <a:t>understand</a:t>
            </a:r>
            <a:r>
              <a:rPr lang="en-US" sz="1400" i="1" dirty="0"/>
              <a:t> what it is to be a Christ follower</a:t>
            </a:r>
            <a:r>
              <a:rPr lang="en-US" sz="1400" dirty="0"/>
              <a:t>. Second to the will, </a:t>
            </a:r>
            <a:r>
              <a:rPr lang="en-US" sz="1400" i="1" dirty="0"/>
              <a:t>what </a:t>
            </a:r>
            <a:r>
              <a:rPr lang="en-US" sz="1400" b="1" i="1" dirty="0"/>
              <a:t>actions</a:t>
            </a:r>
            <a:r>
              <a:rPr lang="en-US" sz="1400" i="1" dirty="0"/>
              <a:t> do we need to take/</a:t>
            </a:r>
            <a:r>
              <a:rPr lang="en-US" sz="1400" dirty="0"/>
              <a:t>third to the heart,</a:t>
            </a:r>
            <a:r>
              <a:rPr lang="en-US" sz="1400" b="1" dirty="0"/>
              <a:t> dedicate ourselves </a:t>
            </a:r>
            <a:r>
              <a:rPr lang="en-US" sz="1400" dirty="0"/>
              <a:t>to Christ and his work.  </a:t>
            </a:r>
          </a:p>
          <a:p>
            <a:endParaRPr lang="en-US" sz="1400" dirty="0"/>
          </a:p>
          <a:p>
            <a:r>
              <a:rPr lang="en-US" sz="1400" b="1" i="1" dirty="0"/>
              <a:t>The weekend touches the candidate at all three levels.</a:t>
            </a:r>
          </a:p>
          <a:p>
            <a:endParaRPr lang="en-US" sz="1400" b="1" i="1" dirty="0"/>
          </a:p>
          <a:p>
            <a:r>
              <a:rPr lang="en-US" sz="1400" dirty="0"/>
              <a:t> Community building occurs </a:t>
            </a:r>
            <a:r>
              <a:rPr lang="en-US" sz="1400" i="1" dirty="0"/>
              <a:t>during the table discussions after the talk…</a:t>
            </a:r>
          </a:p>
          <a:p>
            <a:r>
              <a:rPr lang="en-US" sz="1400" i="1" dirty="0"/>
              <a:t>ESSENTIAL THAT TABLE DISCUSSIONS FOLLOW EACH Rollo except Rector talk.    WHAT SAID AT TABLE MORE IMPORTANT THAN PROF.</a:t>
            </a:r>
          </a:p>
          <a:p>
            <a:endParaRPr lang="en-US" sz="1400" i="1" dirty="0"/>
          </a:p>
          <a:p>
            <a:r>
              <a:rPr lang="en-US" sz="1400" i="1" dirty="0" err="1"/>
              <a:t>Rollos</a:t>
            </a:r>
            <a:r>
              <a:rPr lang="en-US" sz="1400" i="1" dirty="0"/>
              <a:t> have time limits….speaker goes over, takes away from discussion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54BF-F497-4062-A30C-1F26E9B83BD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43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Communion offered</a:t>
            </a:r>
            <a:r>
              <a:rPr lang="en-US" baseline="0" dirty="0"/>
              <a:t> each day</a:t>
            </a:r>
          </a:p>
          <a:p>
            <a:endParaRPr lang="en-US" baseline="0" dirty="0"/>
          </a:p>
          <a:p>
            <a:r>
              <a:rPr lang="en-US" baseline="0" dirty="0"/>
              <a:t>Only required after Sacred Moments of Grace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2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Preliminary</a:t>
            </a:r>
            <a:r>
              <a:rPr lang="en-US" sz="1400" baseline="0" dirty="0"/>
              <a:t> statement that states the reasons for what follows. “We the people of the United States..” preamble to our constitution.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06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Diversity of viewpoints..</a:t>
            </a:r>
          </a:p>
          <a:p>
            <a:endParaRPr lang="en-US" dirty="0"/>
          </a:p>
          <a:p>
            <a:r>
              <a:rPr lang="en-US" dirty="0"/>
              <a:t>New thought --- group tables by geographic regions, easier</a:t>
            </a:r>
            <a:r>
              <a:rPr lang="en-US" baseline="0" dirty="0"/>
              <a:t> to connect</a:t>
            </a:r>
          </a:p>
          <a:p>
            <a:endParaRPr lang="en-US" baseline="0" dirty="0"/>
          </a:p>
          <a:p>
            <a:r>
              <a:rPr lang="en-US" baseline="0" dirty="0"/>
              <a:t>Informal talks </a:t>
            </a:r>
            <a:r>
              <a:rPr lang="mr-IN" baseline="0" dirty="0"/>
              <a:t>–</a:t>
            </a:r>
            <a:r>
              <a:rPr lang="en-US" baseline="0" dirty="0"/>
              <a:t> not teaching or preaching. </a:t>
            </a:r>
          </a:p>
          <a:p>
            <a:endParaRPr lang="en-US" baseline="0" dirty="0"/>
          </a:p>
          <a:p>
            <a:r>
              <a:rPr lang="en-US" baseline="0" dirty="0"/>
              <a:t>FREEDOM OF SELF DETERMINATION  -- TALK ABOUT THAT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753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827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Informal</a:t>
            </a:r>
            <a:r>
              <a:rPr lang="en-US" baseline="0" dirty="0"/>
              <a:t> Personal Time =   BREAKS </a:t>
            </a:r>
            <a:r>
              <a:rPr lang="mr-IN" baseline="0" dirty="0"/>
              <a:t>–</a:t>
            </a:r>
            <a:r>
              <a:rPr lang="en-US" baseline="0" dirty="0"/>
              <a:t> BREAKS ARE AN ESSENTIAL, BUILD THEM INTO SCHEDULE</a:t>
            </a:r>
          </a:p>
          <a:p>
            <a:endParaRPr lang="en-US" baseline="0" dirty="0"/>
          </a:p>
          <a:p>
            <a:r>
              <a:rPr lang="en-US" baseline="0" dirty="0"/>
              <a:t>Spiritual palanca </a:t>
            </a:r>
            <a:r>
              <a:rPr lang="mr-IN" baseline="0" dirty="0"/>
              <a:t>–</a:t>
            </a:r>
            <a:r>
              <a:rPr lang="en-US" baseline="0" dirty="0"/>
              <a:t> prayer</a:t>
            </a:r>
          </a:p>
          <a:p>
            <a:endParaRPr lang="en-US" baseline="0" dirty="0"/>
          </a:p>
          <a:p>
            <a:r>
              <a:rPr lang="en-US" baseline="0" dirty="0"/>
              <a:t>Service palanca --- hands on assistance to candidates</a:t>
            </a:r>
          </a:p>
          <a:p>
            <a:endParaRPr lang="en-US" baseline="0" dirty="0"/>
          </a:p>
          <a:p>
            <a:r>
              <a:rPr lang="en-US" baseline="0" dirty="0"/>
              <a:t>Clean up after weekend</a:t>
            </a:r>
          </a:p>
          <a:p>
            <a:endParaRPr lang="en-US" baseline="0" dirty="0"/>
          </a:p>
          <a:p>
            <a:r>
              <a:rPr lang="en-US" baseline="0" dirty="0"/>
              <a:t>Supplies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34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674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FLOATING</a:t>
            </a:r>
            <a:r>
              <a:rPr lang="en-US" baseline="0" dirty="0"/>
              <a:t> REUNION GROUP ---  DISCUSSION AT THE TABLE, PREFERABLY MIX PEOPLE UP</a:t>
            </a:r>
          </a:p>
          <a:p>
            <a:endParaRPr lang="en-US" baseline="0" dirty="0"/>
          </a:p>
          <a:p>
            <a:r>
              <a:rPr lang="en-US" baseline="0" dirty="0"/>
              <a:t>FOURTH DAY TALK --- NOT A RECAP OF THE WEEKEND, BY A NEW PESCADORE</a:t>
            </a:r>
            <a:r>
              <a:rPr lang="mr-IN" baseline="0" dirty="0"/>
              <a:t>…</a:t>
            </a:r>
            <a:r>
              <a:rPr lang="en-US" baseline="0" dirty="0"/>
              <a:t>HOW WONDERFUL IT WAS</a:t>
            </a:r>
          </a:p>
          <a:p>
            <a:endParaRPr lang="en-US" baseline="0" dirty="0"/>
          </a:p>
          <a:p>
            <a:r>
              <a:rPr lang="en-US" baseline="0" dirty="0"/>
              <a:t>WHAT HAS YOUR FOURTH DAY BEEN LIKE SINCE THE WEEKEND? HOW HAS YOUR LIFE BEEN IMPACTED BY TRES DIAS?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044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DOCUMENT,</a:t>
            </a:r>
            <a:r>
              <a:rPr lang="en-US" baseline="0" dirty="0"/>
              <a:t> POLICIES AND PROCEDURES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599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322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748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Encourage reunion groups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Local secretariats WORKING REUNION GROUP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Local secretariats sponsor regularly scheduled SECUELAS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Floating Reunion Group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Fourth Day Talk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Each Secretariat have operating documents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All members completed a weekend recognized by TD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All Pescadores eligible to serve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Periodic election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Each must sponsor at least TWO weekends a year </a:t>
            </a:r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unless waived</a:t>
            </a:r>
          </a:p>
          <a:p>
            <a:pPr marL="171450" indent="-171450">
              <a:buFont typeface="Arial" charset="0"/>
              <a:buChar char="•"/>
            </a:pPr>
            <a:endParaRPr lang="en-US" sz="1300" dirty="0"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sz="1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5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4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r>
              <a:rPr lang="en-US" sz="1400" b="1" dirty="0"/>
              <a:t>What about other writings? </a:t>
            </a:r>
          </a:p>
          <a:p>
            <a:pPr marL="628650" lvl="1" indent="-171450">
              <a:buFont typeface="Arial" charset="0"/>
              <a:buChar char="•"/>
            </a:pPr>
            <a:endParaRPr lang="en-US" sz="1400" b="1" i="1" dirty="0"/>
          </a:p>
          <a:p>
            <a:pPr marL="628650" lvl="1" indent="-171450">
              <a:buFont typeface="Arial" charset="0"/>
              <a:buChar char="•"/>
            </a:pPr>
            <a:r>
              <a:rPr lang="en-US" sz="1400" i="1" dirty="0"/>
              <a:t>Be discerning. Just because on a Christian bookstore under “religious”  doesn’t mean it’s quality.. If it contradicts Christianity, toss out. </a:t>
            </a:r>
          </a:p>
          <a:p>
            <a:pPr marL="628650" lvl="1" indent="-171450">
              <a:buFont typeface="Arial" charset="0"/>
              <a:buChar char="•"/>
            </a:pPr>
            <a:endParaRPr lang="en-US" sz="1400" b="1" i="1" dirty="0"/>
          </a:p>
          <a:p>
            <a:pPr marL="628650" lvl="1" indent="-171450">
              <a:buFont typeface="Arial" charset="0"/>
              <a:buChar char="•"/>
            </a:pPr>
            <a:r>
              <a:rPr lang="en-US" sz="1400" b="1" i="1" dirty="0"/>
              <a:t>Look for reputable publishers</a:t>
            </a:r>
          </a:p>
          <a:p>
            <a:pPr marL="628650" lvl="1" indent="-171450">
              <a:buFont typeface="Arial" charset="0"/>
              <a:buChar char="•"/>
            </a:pPr>
            <a:endParaRPr lang="en-US" sz="1400" b="1" i="1" dirty="0"/>
          </a:p>
          <a:p>
            <a:pPr marL="628650" lvl="1" indent="-171450">
              <a:buFont typeface="Arial" charset="0"/>
              <a:buChar char="•"/>
            </a:pPr>
            <a:r>
              <a:rPr lang="en-US" sz="1400" b="1" i="1" dirty="0"/>
              <a:t>Do your homework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94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1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B0B2A-A81B-EB40-A179-E97FBFC381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8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8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6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4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36A8-DFCA-6641-B886-811BB5892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98479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38C2-5819-9640-90EA-512311590C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5588"/>
      </p:ext>
    </p:extLst>
  </p:cSld>
  <p:clrMapOvr>
    <a:masterClrMapping/>
  </p:clrMapOvr>
  <p:transition spd="med"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3768-EBB8-3040-B5B9-1F0100227D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8656"/>
      </p:ext>
    </p:extLst>
  </p:cSld>
  <p:clrMapOvr>
    <a:masterClrMapping/>
  </p:clrMapOvr>
  <p:transition spd="med"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C401-201A-E24D-986E-DECBFCB2F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48194"/>
      </p:ext>
    </p:extLst>
  </p:cSld>
  <p:clrMapOvr>
    <a:masterClrMapping/>
  </p:clrMapOvr>
  <p:transition spd="med"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7B3A-1630-1848-8A08-1558F19191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22651"/>
      </p:ext>
    </p:extLst>
  </p:cSld>
  <p:clrMapOvr>
    <a:masterClrMapping/>
  </p:clrMapOvr>
  <p:transition spd="med"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6231-3EA6-A44E-B76F-6424398EBE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9721"/>
      </p:ext>
    </p:extLst>
  </p:cSld>
  <p:clrMapOvr>
    <a:masterClrMapping/>
  </p:clrMapOvr>
  <p:transition spd="med">
    <p:plu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18E2-925E-984C-9C00-D9521AD4C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32669"/>
      </p:ext>
    </p:extLst>
  </p:cSld>
  <p:clrMapOvr>
    <a:masterClrMapping/>
  </p:clrMapOvr>
  <p:transition spd="med">
    <p:plu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8524-309D-3C4C-8A71-252C455B1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36211"/>
      </p:ext>
    </p:extLst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81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D8A6-5845-554B-BE88-DAFE710677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46204"/>
      </p:ext>
    </p:extLst>
  </p:cSld>
  <p:clrMapOvr>
    <a:masterClrMapping/>
  </p:clrMapOvr>
  <p:transition spd="med">
    <p:plu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AC8-18C4-9E47-AFB1-0BCC6C4750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15150"/>
      </p:ext>
    </p:extLst>
  </p:cSld>
  <p:clrMapOvr>
    <a:masterClrMapping/>
  </p:clrMapOvr>
  <p:transition spd="med">
    <p:plu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5550-75E9-ED47-A130-B5411811BF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88327"/>
      </p:ext>
    </p:extLst>
  </p:cSld>
  <p:clrMapOvr>
    <a:masterClrMapping/>
  </p:clrMapOvr>
  <p:transition spd="med">
    <p:plu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2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8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39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12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70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9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3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2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13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19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108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27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618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01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13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0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5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3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7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6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0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230E2F-71AF-9A4B-8A01-9554E29DA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4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2219D-5488-4B45-AFB1-B08F9CC97DB3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2B0743-0181-F44F-8E57-FF4401E2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9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google.com/url?sa=i&amp;rct=j&amp;q=&amp;esrc=s&amp;source=images&amp;cd=&amp;cad=rja&amp;docid=7IXBNIIjdHLa4M&amp;tbnid=Ul5w5_X6JAHyQM:&amp;ved=0CAUQjRw&amp;url=http://www.wildernesstravel.com/trip/spain/el-camino-de-santiago-pilgrims-way-hiking&amp;ei=Hz31UrvBMYjkrQHN4oCoBQ&amp;bvm=bv.60983673,d.b2I&amp;psig=AFQjCNFwuHMUgSHekhKWsl_Ec8m4xjXU8Q&amp;ust=1391890064037222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tiff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png"/><Relationship Id="rId9" Type="http://schemas.openxmlformats.org/officeDocument/2006/relationships/image" Target="../media/image9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19000">
              <a:schemeClr val="accent2">
                <a:lumMod val="97000"/>
                <a:lumOff val="3000"/>
              </a:schemeClr>
            </a:gs>
            <a:gs pos="63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87" y="757341"/>
            <a:ext cx="7009927" cy="5179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30240" y="1075038"/>
            <a:ext cx="280082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latin typeface="Algerian" panose="04020705040A02060702" pitchFamily="82" charset="0"/>
              </a:rPr>
              <a:t>The</a:t>
            </a:r>
          </a:p>
          <a:p>
            <a:pPr algn="ctr"/>
            <a:r>
              <a:rPr lang="en-US" sz="2700" dirty="0">
                <a:latin typeface="Algerian" panose="04020705040A02060702" pitchFamily="82" charset="0"/>
              </a:rPr>
              <a:t>ESSENTIALS </a:t>
            </a:r>
          </a:p>
          <a:p>
            <a:pPr algn="ctr"/>
            <a:r>
              <a:rPr lang="en-US" sz="2400" dirty="0">
                <a:latin typeface="Algerian" panose="04020705040A02060702" pitchFamily="82" charset="0"/>
              </a:rPr>
              <a:t>of Tres Dias</a:t>
            </a:r>
          </a:p>
          <a:p>
            <a:pPr algn="ctr"/>
            <a:endParaRPr lang="en-US" sz="2700" dirty="0">
              <a:latin typeface="Algerian" panose="04020705040A02060702" pitchFamily="82" charset="0"/>
            </a:endParaRPr>
          </a:p>
          <a:p>
            <a:pPr algn="ctr"/>
            <a:r>
              <a:rPr lang="en-US" sz="2400" dirty="0">
                <a:latin typeface="Algerian" panose="04020705040A02060702" pitchFamily="82" charset="0"/>
              </a:rPr>
              <a:t>The Preamble</a:t>
            </a:r>
          </a:p>
          <a:p>
            <a:pPr algn="ctr"/>
            <a:r>
              <a:rPr lang="en-US" sz="2400" dirty="0">
                <a:latin typeface="Algerian" panose="04020705040A02060702" pitchFamily="82" charset="0"/>
              </a:rPr>
              <a:t>The Movement</a:t>
            </a:r>
          </a:p>
          <a:p>
            <a:pPr algn="ctr"/>
            <a:r>
              <a:rPr lang="en-US" sz="2400" dirty="0">
                <a:latin typeface="Algerian" panose="04020705040A02060702" pitchFamily="82" charset="0"/>
              </a:rPr>
              <a:t>The Method</a:t>
            </a:r>
          </a:p>
          <a:p>
            <a:pPr algn="ctr"/>
            <a:r>
              <a:rPr lang="en-US" sz="2400" dirty="0">
                <a:latin typeface="Algerian" panose="04020705040A02060702" pitchFamily="82" charset="0"/>
              </a:rPr>
              <a:t>The 4</a:t>
            </a:r>
            <a:r>
              <a:rPr lang="en-US" sz="2400" baseline="30000" dirty="0">
                <a:latin typeface="Algerian" panose="04020705040A02060702" pitchFamily="82" charset="0"/>
              </a:rPr>
              <a:t>th</a:t>
            </a:r>
            <a:r>
              <a:rPr lang="en-US" sz="2400" dirty="0">
                <a:latin typeface="Algerian" panose="04020705040A02060702" pitchFamily="82" charset="0"/>
              </a:rPr>
              <a:t> Day</a:t>
            </a:r>
          </a:p>
          <a:p>
            <a:pPr algn="ctr"/>
            <a:r>
              <a:rPr lang="en-US" sz="2400" dirty="0">
                <a:latin typeface="Algerian" panose="04020705040A02060702" pitchFamily="82" charset="0"/>
              </a:rPr>
              <a:t>The Local Secretariat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35767" y="2381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46C7E-8538-2D47-927E-BA88DD402E6E}"/>
              </a:ext>
            </a:extLst>
          </p:cNvPr>
          <p:cNvSpPr txBox="1"/>
          <p:nvPr/>
        </p:nvSpPr>
        <p:spPr>
          <a:xfrm>
            <a:off x="5375189" y="10750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2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3F84D-C7A4-BF47-98F8-35E83146AFD8}"/>
              </a:ext>
            </a:extLst>
          </p:cNvPr>
          <p:cNvSpPr/>
          <p:nvPr/>
        </p:nvSpPr>
        <p:spPr>
          <a:xfrm>
            <a:off x="526774" y="1012920"/>
            <a:ext cx="8020879" cy="497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 Quiz --- True or False?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It is essential that a candidate must be sponsored.   </a:t>
            </a:r>
          </a:p>
          <a:p>
            <a:endParaRPr lang="en-US" sz="1600" dirty="0">
              <a:latin typeface="Futura Medium" panose="020B0602020204020303" pitchFamily="34" charset="-79"/>
              <a:ea typeface="Calibri" panose="020F0502020204030204" pitchFamily="34" charset="0"/>
              <a:cs typeface="Futura Medium" panose="020B0602020204020303" pitchFamily="34" charset="-79"/>
            </a:endParaRPr>
          </a:p>
          <a:p>
            <a:r>
              <a:rPr lang="en-US" sz="1600" dirty="0"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It is essential that a husband go before his wife.</a:t>
            </a:r>
          </a:p>
          <a:p>
            <a:endParaRPr lang="en-US" sz="1600" dirty="0">
              <a:latin typeface="Futura Medium" panose="020B0602020204020303" pitchFamily="34" charset="-79"/>
              <a:ea typeface="Calibri" panose="020F0502020204030204" pitchFamily="34" charset="0"/>
              <a:cs typeface="Futura Medium" panose="020B0602020204020303" pitchFamily="34" charset="-79"/>
            </a:endParaRPr>
          </a:p>
          <a:p>
            <a:r>
              <a:rPr lang="en-US" sz="1600" dirty="0"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It is essential to have palanca on a weekend.</a:t>
            </a:r>
          </a:p>
          <a:p>
            <a:endParaRPr lang="en-US" sz="1600" dirty="0">
              <a:latin typeface="Futura Medium" panose="020B0602020204020303" pitchFamily="34" charset="-79"/>
              <a:ea typeface="Calibri" panose="020F0502020204030204" pitchFamily="34" charset="0"/>
              <a:cs typeface="Futura Medium" panose="020B0602020204020303" pitchFamily="34" charset="-79"/>
            </a:endParaRPr>
          </a:p>
          <a:p>
            <a:r>
              <a:rPr lang="en-US" sz="1600" dirty="0"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It is essential that we recite the meditation Page 14 before each Rollo.</a:t>
            </a:r>
          </a:p>
          <a:p>
            <a:endParaRPr lang="en-US" sz="1600" dirty="0">
              <a:latin typeface="Futura Medium" panose="020B0602020204020303" pitchFamily="34" charset="-79"/>
              <a:ea typeface="Calibri" panose="020F0502020204030204" pitchFamily="34" charset="0"/>
              <a:cs typeface="Futura Medium" panose="020B0602020204020303" pitchFamily="34" charset="-79"/>
            </a:endParaRPr>
          </a:p>
          <a:p>
            <a:r>
              <a:rPr lang="en-US" sz="1600" dirty="0"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It is essential that Thursday night after chapel is in silence. </a:t>
            </a:r>
          </a:p>
          <a:p>
            <a:r>
              <a:rPr lang="en-US" sz="1600" dirty="0"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 </a:t>
            </a:r>
          </a:p>
          <a:p>
            <a:r>
              <a:rPr lang="en-US" sz="1600" dirty="0"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It is essential that a serenade is held on Saturday night.</a:t>
            </a:r>
          </a:p>
          <a:p>
            <a:r>
              <a:rPr lang="en-US" sz="1600" dirty="0"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 </a:t>
            </a:r>
          </a:p>
          <a:p>
            <a:r>
              <a:rPr lang="en-US" sz="1600" dirty="0"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It is essential that we collect letters for the candidates from family and friends. </a:t>
            </a:r>
          </a:p>
          <a:p>
            <a:r>
              <a:rPr lang="en-US" sz="1600" dirty="0"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 </a:t>
            </a:r>
          </a:p>
          <a:p>
            <a:r>
              <a:rPr lang="en-US" sz="1600" dirty="0"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It is essential that a forgiveness (cross ceremony) is on every weekend.</a:t>
            </a:r>
          </a:p>
          <a:p>
            <a:endParaRPr lang="en-US" sz="1600" dirty="0">
              <a:latin typeface="Futura Medium" panose="020B0602020204020303" pitchFamily="34" charset="-79"/>
              <a:ea typeface="Calibri" panose="020F0502020204030204" pitchFamily="34" charset="0"/>
              <a:cs typeface="Futura Medium" panose="020B0602020204020303" pitchFamily="34" charset="-79"/>
            </a:endParaRPr>
          </a:p>
          <a:p>
            <a:r>
              <a:rPr lang="en-US" sz="1600" dirty="0"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It is essential that team stays on the campground all weekend.</a:t>
            </a:r>
          </a:p>
          <a:p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72A5E-D127-5D4A-8EB7-D7102A5035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560" y="215003"/>
            <a:ext cx="2624725" cy="25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1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3.gstatic.com/images?q=tbn:ANd9GcTwV2emrIXec1MOTJUnEJqgixL-KHOzOls1PioPlcvhJto9u2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23499">
            <a:off x="416853" y="1383257"/>
            <a:ext cx="1909493" cy="1442424"/>
          </a:xfrm>
          <a:prstGeom prst="rect">
            <a:avLst/>
          </a:prstGeom>
          <a:noFill/>
          <a:ln>
            <a:noFill/>
          </a:ln>
          <a:effectLst>
            <a:glow rad="127000">
              <a:srgbClr val="FFC000"/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https://encrypted-tbn3.gstatic.com/images?q=tbn:ANd9GcSsWtb2sDmNDJPgsgPdNBRMUx52wJcPXy78en16d6p8jFmyBxZL4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4678">
            <a:off x="2456847" y="1494401"/>
            <a:ext cx="1629603" cy="122013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http://3.bp.blogspot.com/_Zi7Bnh6KqKM/TT2dC4CArGI/AAAAAAAAADE/2jUP3mxgQ1s/s1600/mcdonalds-mcbe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5726">
            <a:off x="388298" y="3348130"/>
            <a:ext cx="1689737" cy="1267303"/>
          </a:xfrm>
          <a:prstGeom prst="rect">
            <a:avLst/>
          </a:prstGeom>
          <a:noFill/>
          <a:ln>
            <a:noFill/>
          </a:ln>
          <a:effectLst>
            <a:glow rad="127000">
              <a:srgbClr val="FF0000"/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8" descr="data:image/jpeg;base64,/9j/4AAQSkZJRgABAQAAAQABAAD/2wCEAAkGBxQSEhUUEhQWFRQUFRgVFxgWFRcYFBUUFRQXFxcUFBUYHCggGBwlHBcUITEhJSktLi4uFx8zODMsNygtLiwBCgoKDg0OGhAQGiwkHyQsLCwsLCwsLCwsLCwsLCwsLCwsLCwsLCwsLCwsLCwsLCwsLCwsLCwsLCwsLCwsLCwsLP/AABEIAMIBAwMBIgACEQEDEQH/xAAcAAAABwEBAAAAAAAAAAAAAAABAgMEBQYHAAj/xABIEAACAQIDBAYGBwUGBAcAAAABAgMAEQQSIQUxQVEGEyJhcZEyUoGhsdEHI0JicpLBFENTguEzorLC0vAkk+LxJURUY4Ojs//EABgBAAMBAQAAAAAAAAAAAAAAAAABAgME/8QAIBEBAQACAgMBAQEBAAAAAAAAAAECERIxAyFBURNhBP/aAAwDAQACEQMRAD8AyCDdS1JQbqVpAIoRQCjCkHUNBQigBoaChFADQ0FdQA0NBRrUG6hoKGgOoaChoIDbj4VC1NPuPhUMacAKChobUwLQ0Nq6gAtXWq97J6ILLGpDZWIF7rcXqfwXRh4xbqYJO+wzeTD9aqYWlyjJbV1bFJhpk9HAxt/LH+lNzjZF9PZoPgn/AEGnwLkyW1datcXaeHPp4AjwiU/ECiyYnZrelhsvjDa3tW9LjP09/wCMltQWrVv2HZbbkQE81ceWYaU1xfRnZz+g4Q/dl/ysbe6jj/o2zO1BVw2l0QjQXScH8WX4g1XJNnML21tSs0ZjXUaupA6w+6lqRw9LUgEUai0akHUagtQ0B1DXUNAdQ11DQHUNcK6gBobUZIidwJqQg2FiH9GF/Kw8zT0EbQ1NJ0VxR/d28ZIx8WpQdEsT6qf86L/VT438LcQJFQpFXc9FMV/DB8JYv9dRE3Q7Gj/y7n8JRv8AC1OY38G4r9q6pHEbCxMfp4eZfGJ7edqYshG8EeNIxKkth7MM8mUcLG3E61H2qz9C8ZBG/wBYSrsQASLqeQuN1OBoeyYsigHS3Op+DWkMFICN4NP1iU71FbxjQqKVWgWFe8e00cQjgx93yq9pTWxYQb3A9oFR21olznsr5CjYfOPRc/kv8KbTqxOrA/yn50vuz+GEmGQ/YX8oprLg4/UT8o+VSDxNzXyNN5Im5r76e4PaIxGGQbkUfyiq10hj7Btyq24iI+sPI/OoDa2HBBuxPgKiqjIXXU11TuNjAdgE0vXVhpqisPupWkcPS1qkDChoAKXiwrtoqk+ygE66pbDdGsS+6Ij8QIp0vQ/En7KjxdRT438LcQAoasa9CcSf4X/NT50m3Q/FD7CnwkQ/A0cb+DcQNCKlpejWJXfE3s1pjLgZF9JGHspap7IVIbEwYllCndY0wtVv6JbNK2lO5h5a08ZuladRdHZ4+1FlblrZvI/OksTh8WPTjl9gJ94q+YMCwqSireYRFzrKlw0p5A8iSD5Gl02ZiNCqE94v8q1UKDv1o0eAiY6xofFAf0o/mX9GWvsrFE3KOSd5Ib5UK7KxXqt5P8q2efYeHVAywxhhxCgH3VEyQLypY4y+zuVjNo8LjF3CT+/8qTxnX2+ujRx98LfzNjV/k2XDv6qP2qDRVwUa+jGg8FA/Sq4FyZHidjJKfq4WF94UEgHuNQeO2U2GxEaNvJRhfeAXtY+VbvKtZz0/2YxxEEyrdVKhjy+sFj4a1nljpcy2u2ATQVJxxry8tPhSGHjsKdIKqJpZYhzPn86OIfveYFFSlBT9loHUHmPL+tJtEeY99L3pNzT3RqGsiN93zPyprNm7vM/KncrUwxDUuVGoYYuYjgPM/Kqf0n2u8cbEZLgcQT+tWXHPvrPem03YtzYfOpuVVJFYm2rKxJLankFt8KCmddWe6vR9h6XpjHIRUpsfDmZiDuUXNt58KnQT+x9js8YZACTvvv8AZerJg8PkQKethbiQmZSeYYC9K9HcPkQDlVow1bY4s8slZfYMj6jEMfxA/OmzdHJeEik+Jv5W0q9og4geVHXARMe1Gh8VFX/OUubPD0fnH2c3gw+dIybOnXfG3sv+layuxMPl/sIvy0wk2ZCP3Uf5R8qX8xzZcJZU4uD7afQYiZxZlMncVv7+FaEMMg3Io8FFCRR/P/Tuc/GcSdHHZSXQKBc6+lUv0Mx0ToES4ZB2lI3d4O4irJi0uDVb6MbEMM7SC+RlYa88wIt3WvU61T3uLfFCp4eWlOUhHAsPf8aSiFOkA76uVFgyxn1vMUtEGGt18jQJH3+6lBEeY8v609lo9nx7strJ7C36ioxw3d5/0pwytz95pJkPd5n5UTUO7puyHu8/6UiynmKcOD3eZ+VN5Ce730bLRKRO8+wVCdJ8IzYd1jspOUknkrBiCeGgqXmduY9g+ZrGeme3Z5MY8RlbqkkVQgNl0C3uBbNrffUZZRcjZMMQVBvvANOVNR2zb5F8B8KkEpQUstKrSS0oKohjSTmlDST0GbS0wxJp9MajsSaVCGx7aVmXTOa7qvifhWj7SfQ1lPSaXNOe4AfrUZKiKoaECgqFFbVZehWXrT2rMdADxH61WhRxRA3PCRDitjzGlScMI4N5iqp0WxJaJDmPojjfh31bMMb8fdW8sZ2HSRHmKcRIw5ef9KTjQ93vpzHGe7z/AKVW/wDU6O1mbLaw/MKZyox5ef8ASnAU8h/v2URoz3ef9KNlo0aJuYoph+95CnDIe6km8fdRs9ETh15E+PyqOxe0YlniiLjrDmsinUDKTdhw3aX+dP8AEHQ6n/fhWSYSa22QecpH/wBVvjWeWS5GwxmnCGmkVOkNOFTpDSopFKVFUQSaTY0c0m5oBCQ02c0vIabSGlQbYlrA157x0+fEO/rTMw9rkit129iergkf1UZvJSa8/wAW8eI+NZ5Lj0Tsw3RfAVIJUbsv0FvyHwqSWqhUstExGKSMXd1W+65Av4DjUDtPbm4ISAxyqVAMkrXtaEHQLfTOfYDUViOujlTrFMMcjAM6ENJqbWadrm45aDfYU9scvJJ0tbbVXgsjDmI2A9hYAUg21x/Dk8lPuDXqC2/shFhlbKxkjK2PWtIxQnVpFPo6XPspTaWx4RHJaJezh84ORl7YB1629r/dt8aPaeWe0hLtiLcxMd/4isnkWAB86TxDXFxVZk2eYiI0ldDHAZJzcumZvRQRnQ8dOIprhcZLDbPGY81zk+xIBq2Rf3cgGuUaNroDS2vHO/T7bD6Gsk2jJmlc/ePu0rTdu4gdWWBuCLg91r3rKibnxNRk3hRRXUdVrqkwCjCiijikGk9CZbwr3aeRq84U1nHQOXsW5MfnWh4Q1rj0mpaFqdo1MoTTqM1SS96BmoKAmmCbmkGNKyGm7mkDXHPZT4Vi+ExH/iIfnij5GUj4Gtg2rLZCawnAy/Wxsf4it/eBrPKrj0PAdKdIaY4RuyKT2ntMQg6gG2Ylr5UW9szW1OugUasfaRpEZXSZDAC5NhzO6kl2rDwkVvw9v/DeqVjcTMRHK6EQuR9a+WR1Vjo4j1SIWNxpfmb1I7Z2eypm6yYlJEUjriwaNiO2yqB1fHypcmN8l+RZW2nEN7W/ErKPMgV0eJR9UdWH3WB+FQG19k2VhAZEcSxorCSUCzlQTdms9rn0d3sNReLSTNK0bGVYpFhjEi5pXk+2ElXK65ddb8DT3Rc7O4uEhprIahcJth0OSdWXTMVexdF9dXGkqDj9pd5uNal5DRtpjlKqv0gYjLg5fvDL+Yhf1rGV3+2tQ+lLEWgVPXkHkoJ+VZktZZdtY3/ZB+rW/IfCg2/jAkdiTYgs9jY9WtrqDwLMyJ/OTwoNj/2a+A+FRHSrG5HQkXAkiuvMRlpGHtzJ5Cr+MvJdY2kBhxNGerZWxfZkKkFSire0MINrZdLj+lPcZtpnJESx9UUDTmUEIkjCxViTvFhoBcm++mUuKhnQiFcsjSoI3Zv+IMjNd3cjUIAbDX4Uni9gvicMGisiJIeqDtlVocus8n3mYE39UjhTYYY7vfoyxW3Yi5JknmcgLdCIUI4LqCSNeIFBtaXq1Xr4MSiOL36/NY3ICsrIBm0va+4inWxMNAsRjlhEjucpYOBGwALLIrMcynKW1UC4W+tSW0DCGX9oTrbBshVo5BEHC2URhVvplIurUm/88fxCptxnCusvXRRsrSqUCzhV3Fx9sA2OYHeNaY4rBHqnlacHM4liztkAY6iQ7+1YEBfO3BtgdjTK74mJCkUayOgzq5bJp1L6kgnUMCOY00paSKNVYvYwxSsVU7rSrGUzLvY2Y/kpFcNUw23i/wDhSRxBt3BtVHsDAeyqMg1qy7dkth4x62XyCj5VWxU1tj0dKK6kRMa6kYwowoKECka29BJdWHeD5/8AatMwTaVlHQ2S0xHMfA/1rT4J8qFrXsNBzPAe02HtrTHpGSTn2ikQ11Nr2uAAObMdFHx4Xpom2pXGaNcy2NsoUZsvpZGkILWtwSoTCHM6SsQ6F2B0DBM10XEOL8WBAvoFFtKOdspCp6oCGNnLDrDmDWNm6qNbsUYAcQBzqtue5W1MNtKcRddrkyB/TS+U/wDwWv3XozbekjLCVbBMuYsOypcXUNIhNj/JUGNrsIA4zrCOwHGFXKFvfLczXy3sN3dS8e2lkzMOrydqRnUOxWYqFSSSJhmCgX3XGo1oK8p7u1lwm0kltlOpFwLggjiVYaMPDdxtSjmqniy0KpLJKmdj2wpUejoJEA9KQX1IsCAV142OCfOgbjuNt2YGxt3XBoaYZb9VEdKp8uHlPKNz5ITWKKbeytb6dT5cLL+G352Cf5qyRRWebbF6B2VJmRTzAPuqv4nGxmUtOCY76dnMhkkU5M68QkWVrc2bjUh0ZmzYaJucan+6KruE2/1EzIQMvWXz5czquVAyqDp2gii/Dvq9+mPlukmu0ngiWJWiLRC0krDNEcMbmK578xAUC5t5wc/SEMxZetlsAjOW6mILc5VKRi4XU2u3sqQwmDgkRlmdIkaNpMtwXEszZllyjXLHGFAO7tP30t0ecQqy4e00chsryRZnKFxHIAisMy5gDYnnpQnDxyzdNtsSvhjEZY7lwHTqsS5dWFzdQ2e9hbtWtrS2D6SNIS/WvIixuGQKiTxZhbrlA7MlvWB0ubgVNYvHGMi0WcSAqRJG6G8ihmQSF2yi2hAG8cTVX2PsZM0kyzx/tID9XDYRZZhrYLm7UZBIHCzajeKKu+Oa9ej7E4SOLDI5xAMgYtC7ZmC65iiBd+bQMTcbxU5sXEh4RbcLZe5WUOq/y5sv8tV2PHQwgm/aju0CFbkR4hI5FCk6DLmkvfmO6pbo3LmhLAWBJIHIdZIQPYLClEePvSlfSliLyRJyDN5kAfrVIUVY/pBnzYsj1UUedz+oqvWqMu3TG8bFP1a/hHwqC6YYcvIiggFpLC97XeNFXdrvQ1NbE/s18B8KYdMcMWTMN9g3tjJ0/LJIf5K0+MPLN41D4PZxgxixkq2jW43vC1rqpzDUjTfypn0jZ/q4lDkvuB67Pb0Qg62QmxvuKruG+u2bg8Qcs0aM4jIsd/oG9gN5HCwqYxM+HiTrOoZ+sVkhaMAdX1isDGcqKqMCSB6bHU8RcZ/897hfBAZl+qEvorksrA2U6rmsP3kzXv6KJ64uG1LA2MYjdADmyKpa6swayk9kdVa19RmHK7rYeKYSoSusl1YD7JcysSp5ZoGP4Hj9UXadJ9oEszBf7G4UcSUkDkt3FoD/ACoeLiz+Oj6quAxkizYhQzoOsY2DsqrdiuvYeMmwUXca20NRu3MKzSSMq9hGWK/eFCWB46r7xVgnnw6IuJhVlORF7d8zSIgVALOCNApJsVYVW9nl3cJc5c3WN3tpZj33sfOpRnZboy6Stqi8At/PdUKBUn0gfNM3dYVH2qK2glhXUa1DQA0YUFDakaW6NSWnXvuP9+VaXiZLQMRvAB9o1HvArKtlPllQ/e+OlapEM0RHcD42sbe6rwTn0icFjoZVChCj2QMQTmZET6xQRoEyJax4nuvS02AjE8UplSSRgpaJbslwLNlkB7CjQLYHUeNReDmiheHRhJG5WU3OUrcqWW2t7E8R3d0wdnOJmnZhlRRGvbN2dgVAu2tjm0OurKbkCnGHh+p0EZARCls+bJ1TdVfNbOO1a+vpZagcFgY2nklEixSBXZI8rZBe6q7PftJcENmAuTyOtgEC/szN1hJFxlFgLiwVBpcXFm32u2bdUDJs8vOJ0ZSQxjcZgGzZQVyqQxXUkWtmGXneqahn2jHCD2SXUAIrAFRDLklyZjusC67vtVOdHZCYFvyX/wDJP1vVTx+LiaSa6GRiFjiIOgKgLm5m5UfmNXHZkPVwqOQHtsAoPtABpRz+K7yulW+kea2HI9Z0X35/8lZqlXv6S5OxGOct/wAqMP8AOKooFZ5duuNi6DyXwsPcgHlpUFtGKFWnEtxJZTGRuJUAMDwHaUjz7qkPo9lvhU7iw/vGlekuxutni1yh2CseSsbaeDHzlWq+MPNNxH4x3kwkYizMzxiMIrNctG2RgqdaATlFzaNtDc231IbEwMkXVwhrSCy3t6Lk4huOhCsJGtx6pf4gyoYLFQwXWKaRUMhU5tJIZVFusyrYOhGhBGhC3BtanGBwU2nWSFpJmB6wWKl2VgGjYaWFo20/9L3rVQePLc0lukWGdALyAqwe3ZPYfKzF7FiSRZZNOMNhbNVRiwkq4qcFWKTAuNCVN30UgI6tlJZfRYC19BrVu6To3XAXJzqMlt47YQ25fWSQa88p+xUJhjOkQidw8kYPV3UAQJuSSQi5DkZcq2zgm2tOrt1ETtGGOSTEu0gXqgqINLu0ahdNwOkbbrbxpwq07Gi6vDqDvt5EKAw/MGqkbIwDSThCvom7A8wbZT4tYH28q0DGHJHb1V387DfU4sfD73WM9IZc+Kmb75H5ez+lMTRppMzs3rMT5kmgrOuuNu6Pn6pByUD3CpTF4frEIFsw1W+644HuIup7mNRPR7+yS3FQfcKno62jOqZLmAhhjZ42WQiL1WDPqshB0dCSDvv7aWngCtOY5BKUJeaMoUW5uGeJgewwudRr41YNp7MEnaX0rgkXtcr6LK32XHBvYbjdB4mSbNkKqVZgZgkYXEOoNyGW9n5XS4N6HLljxpbA49IXLyxzJmUABorgFnJOV133HVKBYWESimmNxKySsY4pHLnMAy9VH2VjuWd+RRG0HAe1Da23c86XVo1WZGJZnF0RgQWjOgItfTlRcVtZnxQkijd40LXbM+VlZbfb7MYHspHPL82YmJGjlDsoaNQtrFY1gIFupDC+W+872yjXWmOzsB1SMx3km19D3XHAge8sOFS0Oy+tfrWUDvBLcb3ztrK33vRHC/BvtpzHEb20BtbcBwFDXCfWc4x80jnmx+NJGuFcaybgrq6hoMIFGFcBQgUgUgNmU8iPjWtbEe6isjArUujkl41PcKvAZBxmzkikeQqhBj7PWX6sMCLFrd3Z7jl9agkwgIVpEBVFV1RWzSRI4AsyaXS50IN17O+wqydQJFyt/wBuF9f9mmM2AlS2TKVGUHs6siMCI84BcDus3jwq9OXLGy7g6yRGF42LGRmLWMctz9nUZL6rcG3rNao79nVXMjAostkeVhlcjUEWH9mrN2SSQdwAFr04jxGI613ZFsyOiqHFgWYEFlY3O4XsBflR8Hsyd0ySZcpZ20QrYP6SgsAQN+ijjbMKC5ZX0i8HsEftPZN1Uk6blYHgdb239xKg31NWuewFhoALeyujwAjVVQ5bEXsN4G5e4d3xuTRcUdKbTDCYsz+kV7yQjl1h88g/ymqnVg6bvmxI+7EPMySH4EVAVjl23jR/o4f6gjk5/Q1dcVhBKhXS/C+7daxtwO7u3jUCqB9HD9iQcnB81HyrR8OdK1x6RlPatRGSJZFM3Vu0qs0si3JjCheqkNiAwtodzA6HU2WgjjVZJ4pZI0eVjGEdVUqijMVjk7LdsPpobWqxTYRJN+8C1x6QB4d47jcHlULi+iasLCxANwAzRgX3m1nS/gq0ac+WFnRnjMQ4w8c0uIlIdVYqGij7JdQ6jKA7aE7qDGE4aYCAKUIIaMMFzRkZhKWFyuW5vI51voKcnoqWVVkOZUBChpiwUHeAFiQ/3qksFsaOIbgbG9gLJcbjbUse9ixHA0apY45VHbIwoViz2zkAgAEAKBlFh9lQDZRvsSTqxAbdLcTkw0rckNvG1qn57Xvx51SfpGxGXDEcXZV99z8KL6joxmmYxjSj1wFDWLVs/Rw/Ux/hHwqfjqvdGz9TH+BfhVgireM6WZ7C9ibcBvNN5pEcWkjJA1s6XGnLePKnK0emmodo4ODSL3CWYKN2ls1hvpBo4N/pEa3kLuRv1Gcm241NvTTEUFxiLnlzC+vtFqpHTOa0Td+nnV0xjVnfTib0V5n4CpvS5FTAoCKORRTWKxa6htXUwOKEVwFCBSNwrR+h8l4k8LeWlZ1V66DyXityY/Gqw7LLpfcLTmNZPWU/ykc7cfD301wpqRjrVmBes5p764q9vSUd4X5nxpcUVqYIPu51G457KakZKhtrt2D4UqbK+kz3xUncIwPZEn63qLtTvac/WTSP6zsR4X7PutTS1c9bSely+jiTtSr3Kf8AEPlWm4U6Vlf0etadxzT4GtSwh0rbDpnn2cnCIxuVFzx3HdbeKP8AsQ9Zx/MeAtR46WFWg1fB/wDuSfm/pST4cXuSxN76toPAU+em0poBnMazn6SsRfqk+8W8hb9a0LENWVdOp82IA9Vfib/pUZ30rGbquWrqGutWLVsPRo/Ux/hX4VYYjVb6Mn6lPwj4VY4q6J0xpwtGoq0amQjmmWINO5DTDEmgIrHNWY9K5c0wHIfE1o+0nsDWWbWkzTOe+3kKzz6XiYmimjmiWrNQL0FGoKZFKGuowpK0Crd0GnF2S+t7jv8ACqmKd4NiDcGx4EcKJdU+O/TaMIakoqzTZfSqZAA1pB94Wb8w+VWHC9NU+1Ew/CwPxtWsyiL46uIoj1Xh0yg9SXyT/XTfEdNU+zE5/EVX4Xp8oXDL8WCaqt0sxoiia57TAhRxJtUbjul0zXCBUHcMzeZ091VbaE7SEs7FieJNzUZZ/i8fFfqGtXWpRhRbVjtrpOdDMQExAzGwYZRyvcEA1rWENYjhRrVv2N0kmhABtIo4NvA5Bt/netMMtdoz8e+mnx0utVTA9MYT6auh8Mw8xr7qloukmGP70DxVh8RW0yjG438Sb02lppL0iww/fL7Ln4CovGdLsOB2SznkqEe9rUbg438O8a1gax/b82fESHvt5C1WnbfSmSUFY16tTxvdiPG2lUyUa1jnk2w8euyNq61GtQgVntfFq3RdgYYyPVHwqyRVlfR3bT4fS2ZDvUnd3qeFX/ZXSCCWwDhW9V+yfZfQ+wmujHKWMMsLE8lGNFSharQRkNMMS1PZTUdiTQFf23LZTWXytck8yT5mrz0s2kiqyhgWPAa28eVUU1jnWmMENFo5FFNSLBDXUauoIcUYCgAowFJpI4U5gpC1LwihUSERp3GaYxmnMZpmdhqKzUQNRWamBZDTSel2NN5TU0zJxRBSjiigVJnGGqRiNR8NPYzVQjxDS6vTRGpUNTA7tTdzR2NIOaBCExqPmGtP5DTGUVFMlQqKCjxilID+CnSGmkVOUNXCPcLinj9B3T8LkDyBtT8dIMSN0ze0IfitRANcWqt0rIkZukmKP74/lT/TUXjNpTPfNK57sxA8hpSbmm0potpahliKb0viKQqaQpopo5opoTRK6htXU0jmjLXV1Jf0B3inkW6urq1x6ZZ9nsfo0da6uqcu2mHRYUQ11dUxYj0hJXV1CoayUVa6uqKIcRU7ShrqqEWWlRXV1MCNST0FdRT+EWppJXV1Z0yJpSGurqIZ5FS6UFdWk6R9LCgNdXVREXptJQ11KgympAV1dUgU0Brq6hFdXV1dTD//2Q=="/>
          <p:cNvSpPr>
            <a:spLocks noChangeAspect="1" noChangeArrowheads="1"/>
          </p:cNvSpPr>
          <p:nvPr/>
        </p:nvSpPr>
        <p:spPr bwMode="auto">
          <a:xfrm>
            <a:off x="1143000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5400"/>
          </a:p>
        </p:txBody>
      </p:sp>
      <p:sp>
        <p:nvSpPr>
          <p:cNvPr id="19462" name="AutoShape 10" descr="data:image/jpeg;base64,/9j/4AAQSkZJRgABAQAAAQABAAD/2wCEAAkGBxQSEhUUEhQUFRUUFxQXFBUXGBQXFRgVFRUXFxQUFxUYHCggGBolHBUVITEhJSkrLi4uFx8zODMsNygtLisBCgoKDg0OGBAQGywkHBwsLCwsLCwsLCwsLCwsLCwsLCwsLCwsLCwsLCwsLCwsLCwsLCwvLSwrLCwsLSssLCssMP/AABEIAMIBAwMBIgACEQEDEQH/xAAcAAAABwEBAAAAAAAAAAAAAAAAAQIDBAUGBwj/xABQEAACAQMCAgUGCAgLBwUBAAABAgMABBESIQUxBhMiQVEHYXGBkaEyUpKxwcLR8BQjM0Jyk7LTFyRDRFNUYoKis9IVVWNzg5SjNDXD4fEl/8QAGAEAAwEBAAAAAAAAAAAAAAAAAAECAwT/xAAsEQEBAAICAgAEBAYDAAAAAAAAAQIRAzESIQQTQVEUMlKRIiNCYcHwFaGx/9oADAMBAAIRAxEAPwDjfs+/jQJoff2UAeVS1GPv9lHQG9Go81BiFGfv76MmhighChijNJoNAaiozRVTEKOioxQD0UOdzyqXGgHKmoDsKcJHiPbVRz5226LxR7U0XHiKIzL409p8adLCguSeyCfQM+6o7XI7gaJeIOAVU6QSCcc9uW/rpbVOOps1roXVIwU7gJzfI8QPg1Fk4k5AAJAAwAOyPdUImipbbTCHHlJ3NH1lNUKNnqH1kFOVEpQbFG03BJzRg1HEtLEgp7TcaeoUUIDHAZR+kcD21KXh7kZBQj9NPtpp0jhqMAU69tp+EyjlyYE8/AUlrc4LKQVGMkHxPhSsXhnYXGKcApC0sGsXSBWhR5oUBDEg8PZn6c0rUM9/rwaaos1ZH+fePXkUZjP/AOYPzUxQBpA9gjuoqHWt8Y+bmR76Us57wp9X2YoPYmFA8qV1i+BHoP2j6aNVDEBSctgAEd5OANj40j2rDRVIvrR4ZGjkGGU4IqPVSyzcZWa9UYp4W5ppedWOKuTbPK2IYTO1JmQA7U+o7Q9dN3fP1Ujl9p/DLNHTLDfJ3yRS34Qp5Mw9hp3g35P1mpgrK27dExlink4Ow5MD7RUeTh8g7s+gg1ompp1omVF44zTRkcwRSKvZ0qkK1cu2dx0ICiqTapnV+i1ICUy0ZoVI6kYpphQRFClUmgDoqFHpoAZp6Bh3k0ziioCx/Cl8aSb0dwNQKFLUV5VN/DvN76OoNCjULdSqOiFCksKUKLNGKAKjoUWaAUDSoJNLK3xWU+w5+ikCgR81LWwd4/xH8IneXxwB44AxvVdRmip44zGTGdRGWVyu79So+Y9Iq1IqqQ4IPhU+O5DeY1pjWecpdjDrlVfHPzGra96PnOdY5DuH21WcJbEyHw1fMa0d3e529FcfxHJnjZ4uz4bjwym8lNw1cJjwZt6lrUfh26Z87fPUoCtLTkFiiIpwrSStSrSPItW3CPJhfTqHdY7dDvmd9DYON+rALDY8iBUO3kaN1kXGpGV1yMjUpDDI9IFdy6JlZ7aGdlBaWNHJbtEFh2gCeW+R6q145vbn5rrTAcO8ksIz1l8XyCCsEDNz8GLebwq3tvJTw9cE/wC0JfEExRj9kH3101BS8Vpph5OexeTfh4/mU7fp3BH7LilP5POH/wC7vbdT/vK3xFNPVSF5MBJ0CsP92j/uZv8AXUSboNYAf+3Eei5mz75K6BKKg3FVpPk5pf8AQewx/wCnu4vOkiP7mDVk+M9E4YwxhnY6QT1UqaHIG50sDhj5sCuw3Yrn/TjnCPF2z6Av2kUXEeVjm8tsBTc1qQM91WXFR2tqau1/Fn1VNh45W6VRFFU6ZgI1GNyPZ56bsLJ5pFjjGWbkPn9VRbJN1rN3pFoVo36F3YONA9TChWH4rg/XP3bfh+X9NU1GRQAo2rVIAUDQxQz9tAAjYc/o81GOVEaOgxGg1HiicUEZ1imm81KMZ8DSapmKlAVrOi/k+vL5BLEiCIkgPJIqKxU4IA3bnnfGNjWlPkdusjVc2EY7/wAbIx9nVj56NFuOfWTYkBO2x+apLSanch9gpbGTzGBj310NPJERueI2gPLZWI/aoovJGF1f/wBK27SlfgHvIPx/NU3Hd9qmep6YnhS/ih6T89S1WtxbeTJUUL/tG32/4Z/e0v8Ag9A/n9v8hv8AXUXCtpyY67YbTQK1tm6AnuvbY+nUPmzUd+gc/wCbPZN6ZJR/8RpeGX2V83D7sc42rsvkul1cNtfMrr8mWQVhJugV7glVhkOOUcqZPo6zRWz8kbYsBG40vDNcRup5qwfUVI8RrxWnHLN7Y8+Usmq3ailGiWlVq5iDTUlPGmZKcCLLUC4qdLUG4qolU3lc66bnMsC5x+VP7FdEva5l01l/jUI8I3Pymx9WjIfdleJjDeNIvfyR9VK4s3a81V9xdFlxyFZ2qwl1BSDAG/Men1VYdE+LraXKTMhdF1BlBAbDDGxPfVQx2FIzWeeMzxuN6rfG3G7n0dam8qNpns2s2O7LoTy9FCuS5oq4f+L+F/R/66PxfN+pMNCgDT9laPNIscSF3c6VUcyfN9+6u5kYo8Vq18nHEyNrOT1tEPnel/wa8U/qb/rIP3lPVLyn3ZHHqowK138G/Ex/M3+Xb/vKP+DjiX9Tf9Zb/vKNUeWLJYos43++1a0+TriX9Ub9Zb/vKQ/k94ljH4Kf1lv+8o8aLliysty7DGdj4be2kxRAjfurS/wc8S/qx/WW/wC8paeT3ig5Wp/WW/7yq1WXqT00nkan13EsEmXRYNcatkqhEqBtKnYZ6yu0Q2aDkij+6K4n5MLeW24uIblTHK8Mq6TjuCyrupIxiI+yu6JRJ6K32Lqx4CgUHhSzSTT1Bs06io8qjwqS9RpaeitQ5Yx4D2Uwbdfij2CpMlMk09J2oemYWOzmdQFYKMEbEEsoyCOR3rPeR24JjnySSZtRJJJJZFySTzO3vq18pUuLFh8Z4x/i1fUrN+RybtXCf8lvbrB+YVH9TSTeDskDVIFRLfurMca4s1xMtrCy/jM/C3VlAJaR1G8i4VtEfJsamyrKDbHPOYzdXl/0ihjGdWrcjIKBMjmBK5CsRjcKWI8KpZOmak9hFb9H8Ib5oAPeag8NsGiaR7jSS0ayW95iORSsZ1GNGmGhCynAUgY3xsKTbcQhL3TQluruDavGEguiqGMkyoywlSG78hsEt3jII5vm53X0/sfTppEThggPhrZT/wCaNE/x1YpfJJkKdwASpGGCnYNg81J5MMqe41Q3dxbzmVTKsXW3Sy3AuMRymCNBpVARvllPnAO9UdyFgYukypqxcJaKrAxxykdWYpWJUT6HUmPGGGVOpdqNnjyZTv3GqvTsa5R02k/jg/sxL73c10xbwSxhwQcjmM4OwIIB3AIIOO7ODuDXJemk/wDHZP7Kxj/AG+tS5Py+nXxWbVF9uRUeeydUDnGNvf5qWXzualSXCPGEY4AxuBvWH8U033ParOojlt6KZxWgkmj0Aa2AIK50+jNQmtYBjLvvuOz3VUpVV0KuTw+Ac3cerx3FCnsaQhT1pcPG4eNmR1OVZThgeWQaZWjFJb0j0YQTWtvKzSFpIYmY9ZJ8JkBb87xzVqbBfGT9ZJ/qrO+TC518Ntj8VXT9XI6j3AVrK11NOW+qhmwXxk/WSf6qQ1gvi/6yT7ammm2NGhtAksl8X+W/20w1mvi/y3+2p8hqM5o0W0cWo8W+U320m5iAUntfKb7afDVXcdn0wyHwRz7FJoOOQdCuJO/FLaV3ZmZ3XUxJOHR0Vcn9LFei7aTavLfR+fTc2z8tE8B9kin6K9PWh2pYryiwzQNI1AAkkAAEkkgAAcySeQqjvekYD9XCjSSEEhQpZu7tdXlcLvzdk82aaMspj2umqPLWam4teNIYwhiZYzN2ng0mIMF1LiCbJyeQY1Gn47cw9aJELdT1fWOGgkVet/JgIqQlidtgc7jahn83Hv3+1aOQ0wxqDZccSUlSCjqcMrZBUnkHRgGQk+OV3ADEkCpbGmrcvTE+VWU9RCi7mSYAD/pvj3kVM6I2EcDhY1CkqdZHNiNO5Pf3+2ovTaRTcWgbkgnl9YEar+1T3R64zInn1ek5BPL049lEnqtPpG14pdCK3dicDBGRzAxlyPOEDkecVkFnVIgZBLBLFK0xm0aoGuVBJtiVzhQiqqgHbtAgYxV50wf+KNg4yT743HzE1nuG8ce5ljjkAIaWN2VcJGepMkx/F8g8kjFnfO+wwBScPxGc85je70hdJuM9TI2pBJcyt1pSUs8FsG+AuhjiSUAAb9lOWNsVL4Vwe+lfXxCW/SIoQhheRQsjEx6HgiXUpUnWCFCYjzkg03xO8tVjt4ZYRNOZGVpZWQaXupVe6lMCSHG7HSJBsV5Y52PDrDWDqKynq4k6q4jkvAraGCMsbE6NOu3Z8bAbHds0ndjhMJ6ZTjP+0LFQbnVNbsxAhuXExGSdCtJzSUqrHMZyMEkAYBseF8RjGifSzKIHNqzaeuiEa9u1yF7ci6oyjnIEbEjGSKT0gEcKNLIouY45DpiZnMLK8oDdUmdMR6plZGQDl3gEUXFr2LQJ4EARRaqYi6PEVEMsIVSjlhqgkCHUqn8Wh3yKcZ8uM15fY5wQshljaN4tg6I7B2CMcr2hz7TS+zB3Fc06Vtm9nPgQPYij6K3PAOIvPPM743UkAclDO7lfE7udzvvXPONyZubg+MsuPU5x7qMuhwXc2iRnY03jsHznalKdjTWvs489Q3PSn8Wg/T+cfZRXbfA/QX6aTKeyvoPz0U53X9FaDTb1+2fQv7IoVBuXOo0KWlbPClD0eqkgUYpKdv8AIxcarAr/AEc8i+plR/rGugmuVeQ+47F1H4PE/wAtWX6ldH4rfiCJnPdy2J33PwRz5bD846VyM1tL6cvJ6tPXFyqfCbBIJCgFmIHMhFBYgd5A2qkn6WWwONYPnD255cxjrcg+kVRz22tVuLiSPCzMJrWcxiJjGSGjZicSTBQWGRpGwXQBil3XF4opS/bQNC8Opjb27SDWrxTAPJC/IMMaRtjBI3pbY+dvS2g6TW8h0q4yeShonY+hInZz6hUxZQwJUggHBxvhhzU+BHgdxWVveIW8qPNKhMXXPPIhEdwkx6nRErSwsyRpkAkPjkNzUMs1o7rG079QFMpdVEXUlSddu2fyQIwIWJ1ZymGGoLZzKzttM1Q9MZtNpOfCKT9k1a2lyJEDrjBA5HI5A7HvBBBB7wQdqznT+XFnN50I9pA+mm0jiTHHI8uRHiORr1ZYS6gG7juPXv8ATXlJkxtXprobP1lpbMebQwk+kxrn35pRpl0R0mupZGNvb/CVHkZsMdPVqG16VBLHJjVAAe0zHGYxVfEtshtJraOQTOmuNIgZOtUALPHOzHGvU0g6zO2AT3U2ksUlzIHnkhfrBjq2KOUKRzI2pjo6uNnunIIyeyBzIaDccMub22kMWBJIIJLl8LGsqyhmEGrICIkZSVxyYynNDlk+Zn/vrX+TknSCNZVBktVkKvbxxxJcXB6l5AVgzb6Yg64AyrZ50Vn0jS4PYaC7PWJLHEhltZWeJAI1Ec6kTjshsBycjkdhSOi8EMPU6A8V0yyATGVRA2SqFRjIlVuy6h0OCw3OkVW9JuGQXYzbLmaSXLzSTBoZDJp0lZHJJ36tEXCgBu84o23+VP7pywm4YGGOIMY+smue0Zorotm4jlj3Yr8NBAV3GMHAOLzgV8ZYu0rK69llYMGUjIKtqAOQVYb740k7mqB7aeLEc0hWZ4khkmLFdTTW7NbylzsZVeC4tusI1FChzk7zuj8kPXTrAzMgzkl2fL69BbW27ApEjd47ZAojKfw5aZTyl2zzXMSxk6kj3xthXdssW7vgCqfoWzRcWWIuzr+NUaiT/IlgfMdseutfxhg1xKNQGnq1PyNeP8Y99YuxdV4zCV3BdB6zGVJ3qrNSVvjfo7Nx+3Mlq6jnjb0spRfe6+ysLFxGJGtpIYirRaTLvnrMMGOkEnnrkXfuC+gdKt0DIVPJgQcc8EYyPPWJXhYhnmDxpI5RjbxudMTS6lMi8xnCsXRcjKsO/knB8Xx5Wy4/79TF9wuMytcSTxCK1jDojOmX1AtAY01aQGOkgaIwzKAFIy1X3RpLeR21hHbTqh16XTq8R63QsD+abXJPNOpz2usxTXXDjJGhaKPq9IuYrfrA08e2qSSJG3aBjljGWBIyMjJzY8D4tbRO0ksmnUuI9aS50Ox1D4JBzHHagkHDFWbm7ZJHVjz42e/VVHE7e2lzba0hjmJS3LnSF0x6oTg45EQADOSulefWCqHiz9VbQQOwkwU16W1LogBiwh1sQGbrNspjq90jORVxxBI5lKonWpG6OrSApCiiVxD1ryjLakEalQpLaphkl8iu47wgvFHcI/WNIBqZsqzSHSnU6ScIynsLGowFiclsYANI5uTyx1ic6OaHeeWJOrjdgqp8Udk88+IeuV3cuqR2+Mzt7WJrstla9RbKO/Gonx78+g7t/eriY+ijLqNeCaxLB2pr831/RTncaRp29dQ3Kk5D0H56EvMehaJxt9/Ggw7Q9VAFP8I+mhRScz6aFAShR4pGqj1Ul7jo3kTuMXU6fHhDD/pyKPr10fpPMoaEPKsO+pXfGgMAzrqyCMBokbfmUABBOa5D5KLnRxKMf0iSp/gLj9iuo9O7QSLBqcIpkVXc8kXDDUfNlxWk6cfxNslsQL2yuZjKlvhplUvG3VhC8ixx6pZFzoS5IlWINtgq55js1nRTh8MDo7k/hjddqeRopbdt0XOouDJnKsHU5yxBYjmg25aymgjVZnSSSMKoRhIWwYiqSJht+sIIIIK5Gd6vejdi8YSEsFdIzHISGOViCxmMAMCBrUMGB7So2eRyvqrh/JL92T4lwcNKknC+tW4Ly5Z5IUV8EnEeG0sG7kAA0o2VJO15HHLC5txIIAz8wFRUaJ4jM0Ik2CyQSJKoJbRolRR4NdMuEy3Kyxx4lm169gDrKBmK4OcL2TtyDqF33Jr+OxoyW0LMsSu7sSREFjjRVj+DGAFGoSDBLYKnluKR8t1jtd9ErpGWRY2ZkDdgt8LGFdgcAA4abTkDBCDG1VnlKkxZyefQP/Iv0ZqT0HtwiylW1qJHCvy1L2VDAZOxMRqp8qEv8XA8ZE+Zj9FV9E8W7JtyzBr0L5L7nXw+3PxVK/q5GT6tefxXbfI7PqsQPiSyqfNkh/r0o2y6R+M8ILzXba0URKjaW1ZfChTpwCDjqpT49gbYyQnpJrktohGrN+EC3VQFcrrMaoyg6nRWLRlc4iJwdnGTVt054QXmikXH4xkjJPJdbhVPmAdySf8AirTEMv4LrS2nDvGZo1lMB1wSfyiuvaP4O7L8MbKwyVaiuDh/l82Xr1fr/wBrTgsEhAVGG0KK0m3IopZ0yDhnYxsCc4VWUgEb0fTO0lkSePsmU5YhARqETRTAIASc6AuBzJdV7iRc9FrJxJG2tnwHZ5NmWUdWgkRWGxQvPA4Kk/kQh/JLUDj8UsbKwnaF45wetIB6zUGVgImB61ipkIVVOGlVdgCQnfuKG4ZpLKBW2edrcJqDqpOmQuVXbC5ePOiIDtg65OYtuh9j1MlwAyuFOgOvwTjSwI9Ibu22OCRvVP0ptZWCSlNKsGZYwAWCsQTLIVJ1O5ZSxGdOqJSzGtT0csDBbBTszbt6d/mJI84Aqo4vz81uunMulfSGSC+uRHjDNHnIB3WJF2yNuVU3C+IM17BI2rrOuh7gPz1GnmANtvXTfSZ9d3csf6aUD0K5Ue4CoNk+iRH5aXRs+GGBzv4YpeVdvjHqDh7bCkca4KlymCBqxtnkwGSAxAJGCSVYAlSx2IZlYuG8h5qtYzTZWSzVYC/6+DC9Uhl6swRzHPXiLBGEj1aJnCkgMmTj4QG4oX/SQLdRArNDBFIn5TrNJjRNI/i5TKsDnkTnHKt/IMgg4IPMEZB8xB2NV54bEowsaoO4JlF+ShApxz5cN/prAjjMvXySCKYxSRmIM80iAkOTFILiUDqz2tlGCNW29LsuBMNczoMnUyQjWiZZFUhVkOpdQUB3fDNgjABy2zFnGjF0jRXPNwo1keBf4R9tRLs1Uh4cWu7tl+lExWCZu8RSH1hGPz1w6uy9NpMWs36DD5XZ+muOGMVPI6uPoWPfRGPajC43FORnJqFmWTl6KMqc0+VwaMUaG0Zgc0KkkUKY2axShSKUpqTXnQq46u/tWz/LIvqc6PrV3/jVgJ4HjPeNvSPN49+O8gV5qtZtDq4/MZW+Swb6K9RQvnfx3Hrq8WXLNzVYHhFl1KqY1kaVkczfjI0g/FuC0TlsGLC6ZFlJ71IBBxT/AAb8HtnXrJTGUYu3XsQ5klGrLyEmOXIEZDq7HGRyNaHi3BA7GSMKHZGRwwBV0b4SMMjUpODjKkEZDDcHPcUe7WBoxGAzlsskjQxqgiWKJEQsoKhVOVbWCTmk5sd8U1OkTiKQSMGidpjE2uMwuyAKeziS7JWONCAik6ixwTgnGKjpBwp5RFOroxlAUAZSMaduqiQjUgjAcMDuBEzNpLBTpJ7i7luTLGmlNDoA8kjHEgXJPVyMqYdARpZOXME5p2y4AI9TkgStvqVUCqcqeynwV+CDgZ3AJLkKwNKv8yavR/hViIIVjGdh37HOO8dx7yPEmsL5UpuxGPGQn5KEfXrosp2rl3lOmOuEf8w+5B9JovTbCe2KG/5vszXWPIpL+KnTwkVvlJj6lcn63zV0fyLXH464XxSJvks4P7QpRrenYbuzWaMo/I+O45EbjIyMEg7jY7EHBGWkM1uSsrXRHXJP1kOl5nSJQphk3UvHsp6wZ5nWFJxWwiNKliVhhgGGxwQCMjkcHvHjVMMsducz3lpojKCPrZ36yQRtKpVZ7gnQZIXCq0aEqVYZ2GMZxS5r63gvZI0A3SSMMkc8kokBDRgMsrSS5AIOjRz9Y117wGCQ5dAT4tpkPtlDH1UzHwmGNdKoAuMFeSEeeNcIfk0Mvl5b+n7MvwqykdO11n4PG7PFD2Os230koSp0uG0RgkRltzqRQNBMdgMY2G3gO4beHL1VKlNV3E5dKMfAE+wZptZNPP17Nrkd/ju7D0MxP01HfkfQaJDsPQPmozUOh6Z4FLqjRuepVOfHKg5q8Sst0On12sDfGiiPtRTWnSqjIs0zJTxpiSqiUSaqy6NWNxVXeGqhMJ5Q3xayecxj/wAin6K5XtXSfKXLi3A+NIg9gZvq1zTNRn20w6OD1UI+ZpvNKV8VKi2+FREUFIzvtmnNGeRo9A1R0oxGhQaPRiio6kysbe2vS3Ri6621t3+PDET6Si59+a81LXffJjc6+HW+eah0+RIwHuxVYoz6a002xxThplzWjJHmOahyVJlNQ5WpBHnbauTeUmXM8Y8EY+18fVFdSuW2rkXT983K+aMf5klTkvDtnM1uPJDNpviPjQuPWHRh7gawtafybz6eIwf2jIh/vRtj3gVEaV6NtztTpNRrVtqkE1bI3JUSU1KlNQ5jTFRZTWd6XzabS4Of5GXHp0ED34q+mNY/yg3Gmzm86hflsF+milO3GqGaI0VZt3oHydS6rK3/AOWo+Tt9FbSM1zfySXJayQHPYaRQSeY1k4HhjP37uiLIABkgZIAyQMk8hv31cZU8aZkNOn7/AH9Y9tMy1UShz1U3hq0nFU98aqFXNfKbL2Ih4yE+xSPrVz41tfKa/bhHmkP7A+g1iazy7bYdBR0VCpUMUYNFmgDQC+tbxoUjNCjYFQoUeKQKWuz+RibNnIvxZ39jRxn581xla3Xk76RGzLgrrjkKllzhgVBGpT44OCDzwNxVYpy6dYlnlycGVBk7NCJAAWwMOj5Pws47gPAbsz8RcswV489oorRT7YGSCdsjCuc7Z7jtimrXpraOBl2Q+Do37SBl99PydJbT+sxeskfOKplpAur6UghZI8nBBFvcnAZQwJGrc4PL1bGo0s8rFiBORq1IuiOHs6gerLOcnslQSQPzsYwMyrrpTaD+cIf0Q7e5VNUd902th8DrZPQmke2Qg+6mazun23GNtxzwfDPfXG+lsuq7l8xVfRhRke3NafjHTCWQERqIh4g6pPUxAC+oZ89Yi4Xc1GSsIYq06LyBby2J3HXRbelwPpquC07bpuPSKlo9QRTYjJAYkDkg1MT5lPM99R04g4I1yRaQW1Fop4n0oNbnfK5CY8B8LHLFYLo70+ljULPGJgNtYOiTHnGCrnz9n11rLfp9akdrro/MY9X+WWq2fSWvFHKjBtWbJBCyuBuQEO6EjnjG/Mb9xhzcZ3+Fb4xvhpX7RBKqNMe+QAefLPLbJv02sefXN3/yF0D4n+S8ag3HTmzA2kkPoimH7arThHUu2ZhnLKQw7MTKoOxViznI2GMEb6xywRWM8p9xi2C/GkQewM31ancS6fx4PVROx8ZCFHsXJPtFc+6Q8UkuW1StnGdKgYRc88L9J3ovQk9qHFCnGXv25+v2eHnogKjTV2HyQy5tMfEkcHzZIYD15roN3atKoAZAN9SvGJFfIwM9oEY35HfPm34B0Yv5LdtcLlGOxxghh3BlOzD0jbPdXSOF+UNwAJoEbxaNih+QwI/xCqjOxqW4KQr4itiWUqQrzxq2rJYEdoAZCYI328wyyeHyYyY3B0upAvJhsDJLGc4OCXkZe/SCMEhQDHg8oFq3wlnj9KK3+WzUcnTmx/pX/wC3uvojqon2YuuHSEt2AQ2FIe6nIChg4wFXmSBnfkMbZOYq2rRkk9WFKoNKK2cqirlnZiWAwwHmO9KuunFnjZ5G9EMo/bC1muLdOlORDC2fGVlUenShJPoyKradVk/KPLm4RfCPPymP+msnVjxm6eaQvIcsfNgAdwA7hUAisr22x9QmhR0KWlCoUKFGgFChQpAKMUVKFMHEFXHDGxVTHVnZGqiauFnpt5qY10RamgcklRnaluaaY0AiSoMwqY9RZRSVDGKkWo3FM4qTbc6Rry3fapAlNQYGp/VTScaWo0slKY009MGmaodzUpzUaakEFhQUUphRoKSllw+reNvvvVRbHapokONufdTSmtMBzIH389Mtcr/aP91vsqOmANtvv76W1Ep+JElyPP8AJb7Khyyjz+xvsqVIFqJJT2PFXXHOo9WEoB8KjvD4eyp2aMB45+ak0thikmgxUVHihQYqFHmhSAqUtChTB5KsLahQpxNTBSWoUKaDZpBoUKAbao8lChSOGxUiGhQpQ1jDyqQKFCmRJphqFCmDL86YejoUgitQU70KFJSwt6lLzNChTiS1FE/39poUKVVDTchUeShQpmYek/8A3QoVF7EQpeZ9Jps0KFUBUVChQYUKFCpD/9k="/>
          <p:cNvSpPr>
            <a:spLocks noChangeAspect="1" noChangeArrowheads="1"/>
          </p:cNvSpPr>
          <p:nvPr/>
        </p:nvSpPr>
        <p:spPr bwMode="auto">
          <a:xfrm>
            <a:off x="1143000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54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94011" y="3119972"/>
            <a:ext cx="4303089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 sz="1400" b="1" dirty="0">
                <a:latin typeface="Century Gothic" charset="0"/>
                <a:ea typeface="Century Gothic" charset="0"/>
                <a:cs typeface="Century Gothic" charset="0"/>
              </a:rPr>
              <a:t>Tres Dias is </a:t>
            </a:r>
            <a:r>
              <a:rPr lang="en-US" altLang="x-none" sz="1400" b="1" i="1" dirty="0">
                <a:latin typeface="Century Gothic" charset="0"/>
                <a:ea typeface="Century Gothic" charset="0"/>
                <a:cs typeface="Century Gothic" charset="0"/>
              </a:rPr>
              <a:t>sort of like </a:t>
            </a:r>
            <a:r>
              <a:rPr lang="en-US" altLang="x-none" sz="1400" b="1" dirty="0">
                <a:latin typeface="Century Gothic" charset="0"/>
                <a:ea typeface="Century Gothic" charset="0"/>
                <a:cs typeface="Century Gothic" charset="0"/>
              </a:rPr>
              <a:t>a “franchise…”</a:t>
            </a:r>
          </a:p>
          <a:p>
            <a:pPr>
              <a:buFont typeface="Arial" charset="0"/>
              <a:buChar char="•"/>
            </a:pPr>
            <a:endParaRPr lang="en-US" altLang="x-none" sz="14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1400" b="1" dirty="0">
                <a:latin typeface="Century Gothic" charset="0"/>
                <a:ea typeface="Century Gothic" charset="0"/>
                <a:cs typeface="Century Gothic" charset="0"/>
              </a:rPr>
              <a:t>We sign a contract with &amp; are chartered by </a:t>
            </a:r>
            <a:r>
              <a:rPr lang="en-US" altLang="x-none" sz="1400" b="1" i="1" dirty="0">
                <a:latin typeface="Century Gothic" charset="0"/>
                <a:ea typeface="Century Gothic" charset="0"/>
                <a:cs typeface="Century Gothic" charset="0"/>
              </a:rPr>
              <a:t>TDI</a:t>
            </a:r>
          </a:p>
          <a:p>
            <a:pPr>
              <a:buFont typeface="Arial" charset="0"/>
              <a:buChar char="•"/>
            </a:pPr>
            <a:r>
              <a:rPr lang="en-US" altLang="x-none" sz="1400" b="1" dirty="0">
                <a:latin typeface="Century Gothic" charset="0"/>
                <a:ea typeface="Century Gothic" charset="0"/>
                <a:cs typeface="Century Gothic" charset="0"/>
              </a:rPr>
              <a:t>We are authorized to use all their materials</a:t>
            </a:r>
          </a:p>
          <a:p>
            <a:pPr>
              <a:buFont typeface="Arial" charset="0"/>
              <a:buChar char="•"/>
            </a:pPr>
            <a:r>
              <a:rPr lang="en-US" altLang="x-none" sz="1400" b="1" dirty="0">
                <a:latin typeface="Century Gothic" charset="0"/>
                <a:ea typeface="Century Gothic" charset="0"/>
                <a:cs typeface="Century Gothic" charset="0"/>
              </a:rPr>
              <a:t>We agree to abide by the Essentials </a:t>
            </a:r>
          </a:p>
          <a:p>
            <a:pPr>
              <a:buFont typeface="Arial" charset="0"/>
              <a:buChar char="•"/>
            </a:pPr>
            <a:r>
              <a:rPr lang="en-US" altLang="x-none" sz="1400" b="1" dirty="0">
                <a:latin typeface="Century Gothic" charset="0"/>
                <a:ea typeface="Century Gothic" charset="0"/>
                <a:cs typeface="Century Gothic" charset="0"/>
              </a:rPr>
              <a:t>And we bear the name and the brand of Tres Dias</a:t>
            </a:r>
            <a:endParaRPr lang="en-US" altLang="x-none" sz="1400" b="1" i="1" dirty="0">
              <a:solidFill>
                <a:schemeClr val="bg2"/>
              </a:solidFill>
              <a:latin typeface="Arial Hebrew Scholar" charset="-79"/>
            </a:endParaRPr>
          </a:p>
          <a:p>
            <a:pPr algn="ctr"/>
            <a:endParaRPr lang="en-US" altLang="x-none" sz="1500" i="1" dirty="0">
              <a:solidFill>
                <a:schemeClr val="bg2"/>
              </a:solidFill>
              <a:latin typeface="Arial Hebrew Scholar" charset="-79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2421" y="5206185"/>
            <a:ext cx="83662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600" dirty="0"/>
              <a:t>We have freedom to have our varied </a:t>
            </a:r>
            <a:r>
              <a:rPr lang="en-US" altLang="x-none" sz="1600" i="1" dirty="0"/>
              <a:t>traditions</a:t>
            </a:r>
            <a:r>
              <a:rPr lang="en-US" altLang="x-none" sz="1600" dirty="0"/>
              <a:t>…</a:t>
            </a:r>
            <a:r>
              <a:rPr lang="en-US" altLang="x-none" sz="1500" dirty="0"/>
              <a:t>.</a:t>
            </a:r>
          </a:p>
          <a:p>
            <a:pPr algn="ctr"/>
            <a:endParaRPr lang="en-US" altLang="x-none" sz="1500" dirty="0"/>
          </a:p>
          <a:p>
            <a:pPr algn="ctr"/>
            <a:r>
              <a:rPr lang="en-US" altLang="x-none" sz="1500" dirty="0"/>
              <a:t>Traditions are the add-ons--like the </a:t>
            </a:r>
            <a:r>
              <a:rPr lang="en-US" altLang="x-none" sz="1650" i="1" dirty="0" err="1">
                <a:latin typeface="Chalkduster" charset="0"/>
              </a:rPr>
              <a:t>McBeer</a:t>
            </a:r>
            <a:r>
              <a:rPr lang="en-US" altLang="x-none" sz="1650" i="1" dirty="0">
                <a:latin typeface="Chalkduster" charset="0"/>
              </a:rPr>
              <a:t> in Germany, </a:t>
            </a:r>
          </a:p>
          <a:p>
            <a:pPr algn="ctr"/>
            <a:r>
              <a:rPr lang="en-US" altLang="x-none" sz="1650" i="1" dirty="0">
                <a:latin typeface="Chalkduster" charset="0"/>
              </a:rPr>
              <a:t>Curds and Gravy at Burger 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141713" y="502846"/>
            <a:ext cx="37189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Regarding consistency and stability</a:t>
            </a: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mr-IN" sz="1600" b="1" dirty="0">
                <a:latin typeface="Cambria" charset="0"/>
                <a:ea typeface="Cambria" charset="0"/>
                <a:cs typeface="Cambria" charset="0"/>
              </a:rPr>
              <a:t>…</a:t>
            </a: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A1EE8-FC5A-4844-ABE5-2E13320808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5648">
            <a:off x="4795747" y="1310620"/>
            <a:ext cx="1519919" cy="1519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51A6E2-2CD7-994E-87CE-65BECF755A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7101" y="1172522"/>
            <a:ext cx="1786763" cy="125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A76E9C-CFD7-6940-AD83-01E82CE902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354" y="2804182"/>
            <a:ext cx="1723248" cy="172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725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5600700" y="5600701"/>
            <a:ext cx="12298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 dirty="0">
                <a:solidFill>
                  <a:srgbClr val="FFFFFF"/>
                </a:solidFill>
                <a:latin typeface="Comic Sans MS" charset="0"/>
              </a:rPr>
              <a:t>Our  Challenge</a:t>
            </a:r>
          </a:p>
        </p:txBody>
      </p:sp>
      <p:sp>
        <p:nvSpPr>
          <p:cNvPr id="31748" name="TextBox 10"/>
          <p:cNvSpPr txBox="1">
            <a:spLocks noChangeArrowheads="1"/>
          </p:cNvSpPr>
          <p:nvPr/>
        </p:nvSpPr>
        <p:spPr bwMode="auto">
          <a:xfrm>
            <a:off x="683481" y="514992"/>
            <a:ext cx="4018359" cy="548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25" b="1" dirty="0">
                <a:ea typeface="Arial" charset="0"/>
              </a:rPr>
              <a:t>Bonnin used the example of the </a:t>
            </a:r>
            <a:r>
              <a:rPr lang="en-US" altLang="x-none" sz="1425" b="1" i="1" dirty="0">
                <a:ea typeface="Arial" charset="0"/>
              </a:rPr>
              <a:t>Christmas Tree, ornaments are essentials  -- everything needed to put on a weekend.</a:t>
            </a:r>
          </a:p>
          <a:p>
            <a:endParaRPr lang="en-US" altLang="x-none" sz="1400" dirty="0">
              <a:latin typeface="Century Gothic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Candidates be sponsored for all three phases</a:t>
            </a: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It’s a weekend living in</a:t>
            </a:r>
            <a:r>
              <a:rPr lang="en-US" altLang="x-none" sz="1400" b="1" dirty="0">
                <a:latin typeface="Century Gothic" charset="0"/>
              </a:rPr>
              <a:t> community</a:t>
            </a:r>
          </a:p>
          <a:p>
            <a:pPr>
              <a:buFont typeface="Arial" charset="0"/>
              <a:buChar char="•"/>
            </a:pPr>
            <a:r>
              <a:rPr lang="en-US" altLang="x-none" sz="1400" b="1" dirty="0">
                <a:latin typeface="Century Gothic" charset="0"/>
              </a:rPr>
              <a:t>Cloistered </a:t>
            </a:r>
            <a:r>
              <a:rPr lang="en-US" altLang="x-none" sz="1400" dirty="0">
                <a:latin typeface="Century Gothic" charset="0"/>
              </a:rPr>
              <a:t>weekend</a:t>
            </a: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Carefully planned activities</a:t>
            </a: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Group dynamics</a:t>
            </a: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Silent Retreat Thursday night</a:t>
            </a:r>
          </a:p>
          <a:p>
            <a:pPr>
              <a:buFont typeface="Arial" charset="0"/>
              <a:buChar char="•"/>
            </a:pPr>
            <a:r>
              <a:rPr lang="en-US" altLang="x-none" sz="1400" b="1" dirty="0">
                <a:latin typeface="Century Gothic" charset="0"/>
              </a:rPr>
              <a:t>Lay-led</a:t>
            </a:r>
            <a:r>
              <a:rPr lang="en-US" altLang="x-none" sz="1400" dirty="0">
                <a:latin typeface="Century Gothic" charset="0"/>
              </a:rPr>
              <a:t> with Clergy participation</a:t>
            </a: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SDs</a:t>
            </a:r>
            <a:r>
              <a:rPr lang="en-US" altLang="x-none" sz="1400" b="1" dirty="0">
                <a:latin typeface="Century Gothic" charset="0"/>
              </a:rPr>
              <a:t> must be qualified</a:t>
            </a:r>
            <a:r>
              <a:rPr lang="en-US" altLang="x-none" sz="1400" dirty="0">
                <a:latin typeface="Century Gothic" charset="0"/>
              </a:rPr>
              <a:t> teach/counsel</a:t>
            </a:r>
            <a:br>
              <a:rPr lang="en-US" altLang="x-none" sz="1400" dirty="0">
                <a:latin typeface="Century Gothic" charset="0"/>
              </a:rPr>
            </a:br>
            <a:r>
              <a:rPr lang="en-US" altLang="x-none" sz="1400" dirty="0">
                <a:latin typeface="Century Gothic" charset="0"/>
              </a:rPr>
              <a:t>Rector a</a:t>
            </a:r>
            <a:r>
              <a:rPr lang="en-US" altLang="x-none" sz="1400" b="1" dirty="0">
                <a:latin typeface="Century Gothic" charset="0"/>
              </a:rPr>
              <a:t> lay person</a:t>
            </a: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Team be a </a:t>
            </a:r>
            <a:r>
              <a:rPr lang="en-US" altLang="x-none" sz="1400" i="1" dirty="0">
                <a:latin typeface="Century Gothic" charset="0"/>
              </a:rPr>
              <a:t>spectrum</a:t>
            </a:r>
            <a:r>
              <a:rPr lang="en-US" altLang="x-none" sz="1400" dirty="0">
                <a:latin typeface="Century Gothic" charset="0"/>
              </a:rPr>
              <a:t> of denominations</a:t>
            </a: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Team meets to learn weekend </a:t>
            </a:r>
          </a:p>
          <a:p>
            <a:pPr lvl="1"/>
            <a:r>
              <a:rPr lang="en-US" altLang="x-none" sz="1400" b="1" dirty="0">
                <a:latin typeface="Century Gothic" charset="0"/>
              </a:rPr>
              <a:t>dynamics </a:t>
            </a:r>
            <a:r>
              <a:rPr lang="en-US" altLang="x-none" sz="1400" dirty="0">
                <a:latin typeface="Century Gothic" charset="0"/>
              </a:rPr>
              <a:t>&amp; evaluate all Rollos</a:t>
            </a: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15 Rollos, </a:t>
            </a:r>
            <a:r>
              <a:rPr lang="en-US" altLang="x-none" sz="1400" b="1" dirty="0">
                <a:latin typeface="Century Gothic" charset="0"/>
              </a:rPr>
              <a:t>one talk in 15 parts</a:t>
            </a: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Rollos follow TDI </a:t>
            </a:r>
            <a:r>
              <a:rPr lang="en-US" altLang="x-none" sz="1400" b="1" dirty="0">
                <a:latin typeface="Century Gothic" charset="0"/>
              </a:rPr>
              <a:t>outlines</a:t>
            </a:r>
          </a:p>
          <a:p>
            <a:pPr>
              <a:buFont typeface="Arial" charset="0"/>
              <a:buChar char="•"/>
            </a:pPr>
            <a:r>
              <a:rPr lang="en-US" altLang="x-none" sz="1400" b="1" dirty="0">
                <a:latin typeface="Century Gothic" charset="0"/>
              </a:rPr>
              <a:t>Discussions </a:t>
            </a:r>
            <a:r>
              <a:rPr lang="en-US" altLang="x-none" sz="1400" dirty="0">
                <a:latin typeface="Century Gothic" charset="0"/>
              </a:rPr>
              <a:t>after each talk</a:t>
            </a: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Table chapel visits </a:t>
            </a: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Holy </a:t>
            </a:r>
            <a:r>
              <a:rPr lang="en-US" altLang="x-none" sz="1400" b="1" dirty="0">
                <a:latin typeface="Century Gothic" charset="0"/>
              </a:rPr>
              <a:t>Communion</a:t>
            </a:r>
            <a:r>
              <a:rPr lang="en-US" altLang="x-none" sz="1400" dirty="0">
                <a:latin typeface="Century Gothic" charset="0"/>
              </a:rPr>
              <a:t> each day</a:t>
            </a: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Schedule allow for </a:t>
            </a:r>
            <a:r>
              <a:rPr lang="en-US" altLang="x-none" sz="1400" b="1" dirty="0">
                <a:latin typeface="Century Gothic" charset="0"/>
              </a:rPr>
              <a:t>informal time</a:t>
            </a:r>
          </a:p>
          <a:p>
            <a:pPr>
              <a:buFont typeface="Arial" charset="0"/>
              <a:buChar char="•"/>
            </a:pPr>
            <a:r>
              <a:rPr lang="en-US" altLang="x-none" sz="1400" dirty="0">
                <a:latin typeface="Century Gothic" charset="0"/>
              </a:rPr>
              <a:t>Apostolic Hour/presentation</a:t>
            </a:r>
            <a:r>
              <a:rPr lang="en-US" altLang="x-none" sz="1400" b="1" dirty="0">
                <a:latin typeface="Century Gothic" charset="0"/>
              </a:rPr>
              <a:t> crosses</a:t>
            </a:r>
          </a:p>
          <a:p>
            <a:pPr>
              <a:buFont typeface="Arial" charset="0"/>
              <a:buChar char="•"/>
            </a:pPr>
            <a:r>
              <a:rPr lang="en-US" altLang="x-none" sz="1400" b="1" dirty="0">
                <a:latin typeface="Century Gothic" charset="0"/>
              </a:rPr>
              <a:t>Closing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DDDE3-3754-4F46-8921-D7EFD4D4FE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100" y="1028700"/>
            <a:ext cx="3456338" cy="4825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3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19" y="1253202"/>
            <a:ext cx="3337073" cy="4751087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2857500" y="-12420816"/>
            <a:ext cx="3429000" cy="447814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Send off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Palanca skits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Bed/table palanca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Posters/Art projects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Prayer tokens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Group photo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Singing </a:t>
            </a:r>
            <a:r>
              <a:rPr lang="en-US" sz="1500" i="1" dirty="0">
                <a:solidFill>
                  <a:srgbClr val="000000"/>
                </a:solidFill>
              </a:rPr>
              <a:t>DeColores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Theme banner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Worship 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Chapel Times </a:t>
            </a:r>
          </a:p>
          <a:p>
            <a:pPr eaLnBrk="0" hangingPunct="0">
              <a:buFont typeface="Arial" charset="-52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	</a:t>
            </a:r>
            <a:r>
              <a:rPr lang="en-US" sz="1500" i="1" dirty="0">
                <a:solidFill>
                  <a:srgbClr val="000000"/>
                </a:solidFill>
              </a:rPr>
              <a:t>Under the Blood</a:t>
            </a:r>
          </a:p>
          <a:p>
            <a:pPr eaLnBrk="0" hangingPunct="0">
              <a:buFont typeface="Arial" charset="-52"/>
              <a:buChar char="•"/>
            </a:pPr>
            <a:r>
              <a:rPr lang="en-US" sz="1500" i="1" dirty="0">
                <a:solidFill>
                  <a:srgbClr val="000000"/>
                </a:solidFill>
              </a:rPr>
              <a:t>	Foot Washing</a:t>
            </a:r>
          </a:p>
          <a:p>
            <a:pPr eaLnBrk="0" hangingPunct="0">
              <a:buFont typeface="Arial" charset="-52"/>
              <a:buChar char="•"/>
            </a:pPr>
            <a:r>
              <a:rPr lang="en-US" sz="1500" i="1" dirty="0">
                <a:solidFill>
                  <a:srgbClr val="000000"/>
                </a:solidFill>
              </a:rPr>
              <a:t>  	Via Dolorosa marketplace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Forgiveness Ceremony Kitchen Skits &amp; jokes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Readings &amp; Prayers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Worship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Palanca letters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</a:rPr>
              <a:t>Serenade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3470" y="946009"/>
            <a:ext cx="25561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Send off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Palanca skits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Bed/table palanca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Letter palanca 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Posters/art projects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Prayer tokens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Group photo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Singing </a:t>
            </a:r>
            <a:r>
              <a:rPr lang="en-US" sz="1400" i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Colores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Theme , song, banner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Chapel Times </a:t>
            </a:r>
          </a:p>
          <a:p>
            <a:pPr marL="296863" indent="-285750" eaLnBrk="0" hangingPunct="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Under the Blood</a:t>
            </a:r>
          </a:p>
          <a:p>
            <a:pPr marL="296863" indent="-285750" eaLnBrk="0" hangingPunct="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Foot Washing</a:t>
            </a:r>
          </a:p>
          <a:p>
            <a:pPr marL="296863" indent="-285750" eaLnBrk="0" hangingPunct="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Via Dolorosa</a:t>
            </a:r>
          </a:p>
          <a:p>
            <a:pPr marL="296863" indent="-285750" eaLnBrk="0" hangingPunct="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Abrazzo Communion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Forgiveness Cross Ceremony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Chapel dramas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Kitchen Skits &amp; jokes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Readings &amp; Prayers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Pilgrim’s Guide, </a:t>
            </a:r>
            <a:r>
              <a:rPr lang="en-US" sz="1400" b="1" i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page 14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Worship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Serenade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Mananita, a</a:t>
            </a:r>
            <a:r>
              <a:rPr lang="en-US" sz="1400" i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gape </a:t>
            </a:r>
            <a:r>
              <a:rPr lang="en-US" sz="1400" i="1" dirty="0" err="1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Fea</a:t>
            </a:r>
            <a:r>
              <a:rPr lang="en-US" sz="1400" i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</a:t>
            </a:r>
          </a:p>
          <a:p>
            <a:pPr eaLnBrk="0" hangingPunct="0"/>
            <a:r>
              <a:rPr lang="en-US" sz="1400" i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Stations of the Cross</a:t>
            </a:r>
          </a:p>
          <a:p>
            <a:pPr eaLnBrk="0" hangingPunct="0"/>
            <a:r>
              <a:rPr lang="en-US" sz="1400" i="1" dirty="0">
                <a:solidFill>
                  <a:srgbClr val="000000"/>
                </a:solidFill>
              </a:rPr>
              <a:t>	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4614" y="431608"/>
            <a:ext cx="6122472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5" b="1" dirty="0"/>
              <a:t>Along come traditions</a:t>
            </a:r>
            <a:r>
              <a:rPr lang="en-US" sz="1725" dirty="0"/>
              <a:t> </a:t>
            </a:r>
            <a:r>
              <a:rPr lang="mr-IN" sz="1725" dirty="0"/>
              <a:t>–</a:t>
            </a:r>
            <a:r>
              <a:rPr lang="en-US" sz="1725" dirty="0"/>
              <a:t> </a:t>
            </a:r>
            <a:r>
              <a:rPr lang="en-US" sz="1725" i="1" dirty="0"/>
              <a:t>they vary by community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90134-5077-D84B-B5DA-8193C3F1674B}"/>
              </a:ext>
            </a:extLst>
          </p:cNvPr>
          <p:cNvSpPr txBox="1"/>
          <p:nvPr/>
        </p:nvSpPr>
        <p:spPr>
          <a:xfrm>
            <a:off x="6559634" y="1253202"/>
            <a:ext cx="2303750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Candara" panose="020E0502030303020204" pitchFamily="34" charset="0"/>
                <a:cs typeface="Big Caslon Medium" panose="02000603090000020003" pitchFamily="2" charset="-79"/>
              </a:rPr>
              <a:t>Traditions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cs typeface="Big Caslon Medium" panose="02000603090000020003" pitchFamily="2" charset="-79"/>
              </a:rPr>
              <a:t>give flavor, make us unique.</a:t>
            </a:r>
          </a:p>
          <a:p>
            <a:pPr algn="ctr"/>
            <a:endParaRPr lang="en-US" sz="2400" b="1" dirty="0">
              <a:solidFill>
                <a:srgbClr val="C00000"/>
              </a:solidFill>
              <a:latin typeface="Candara" panose="020E0502030303020204" pitchFamily="34" charset="0"/>
              <a:cs typeface="Big Caslon Medium" panose="02000603090000020003" pitchFamily="2" charset="-79"/>
            </a:endParaRPr>
          </a:p>
          <a:p>
            <a:pPr algn="ctr"/>
            <a:r>
              <a:rPr lang="en-US" sz="2400" b="1" i="1" dirty="0">
                <a:solidFill>
                  <a:srgbClr val="C00000"/>
                </a:solidFill>
                <a:latin typeface="Candara" panose="020E0502030303020204" pitchFamily="34" charset="0"/>
                <a:cs typeface="Big Caslon Medium" panose="02000603090000020003" pitchFamily="2" charset="-79"/>
              </a:rPr>
              <a:t>Essentials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cs typeface="Big Caslon Medium" panose="02000603090000020003" pitchFamily="2" charset="-79"/>
              </a:rPr>
              <a:t> keep us focused on the basics, remind us to maintain balance, not overload the tree…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0652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1" y="1113848"/>
            <a:ext cx="3302875" cy="4628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2.0   THE ESSENTIALS OF THE MOVEMENT  </a:t>
            </a:r>
          </a:p>
          <a:p>
            <a:pPr algn="ctr"/>
            <a:endParaRPr lang="en-US" sz="1725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en-US" sz="1725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TRES DIAS is a Christian movement.</a:t>
            </a:r>
          </a:p>
          <a:p>
            <a:pPr marL="342900" algn="just"/>
            <a:endParaRPr lang="en-US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The ultimate objective of the TRES DIAS Movement is to </a:t>
            </a:r>
            <a:r>
              <a:rPr lang="en-US" sz="1500" i="1" dirty="0">
                <a:ea typeface="Calibri" panose="020F0502020204030204" pitchFamily="34" charset="0"/>
                <a:cs typeface="Times New Roman" panose="02020603050405020304" pitchFamily="18" charset="0"/>
              </a:rPr>
              <a:t>strengthen and extend </a:t>
            </a: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the Body of Christ.  </a:t>
            </a:r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No TRES DIAS organization shall change the teachings or practices of the TRES DIAS Movement to accommodate the participation of non-Christians.</a:t>
            </a:r>
          </a:p>
          <a:p>
            <a:pPr marL="342900" algn="just"/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algn="just"/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For the purpose of these Essentials, “</a:t>
            </a:r>
            <a:r>
              <a:rPr lang="en-US" sz="1500" i="1" dirty="0">
                <a:ea typeface="Calibri" panose="020F0502020204030204" pitchFamily="34" charset="0"/>
                <a:cs typeface="Times New Roman" panose="02020603050405020304" pitchFamily="18" charset="0"/>
              </a:rPr>
              <a:t>Christian</a:t>
            </a: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” is intended to refer to those who are s</a:t>
            </a:r>
            <a:r>
              <a:rPr lang="en-US" sz="1500" i="1" dirty="0">
                <a:ea typeface="Calibri" panose="020F0502020204030204" pitchFamily="34" charset="0"/>
                <a:cs typeface="Times New Roman" panose="02020603050405020304" pitchFamily="18" charset="0"/>
              </a:rPr>
              <a:t>eeking a closer relationship </a:t>
            </a: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with Jesus Christ as their Lord and Savior.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8DFE6-6B06-4E4E-8785-E27272BEC6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577" y="1789440"/>
            <a:ext cx="4164802" cy="3478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A4A911-C3DD-804C-B6AD-4AC1470DFCDD}"/>
              </a:ext>
            </a:extLst>
          </p:cNvPr>
          <p:cNvSpPr txBox="1"/>
          <p:nvPr/>
        </p:nvSpPr>
        <p:spPr>
          <a:xfrm>
            <a:off x="4433161" y="781820"/>
            <a:ext cx="392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Candara" panose="020E0502030303020204" pitchFamily="34" charset="0"/>
              </a:rPr>
              <a:t>Ultimate objective:</a:t>
            </a:r>
            <a:r>
              <a:rPr lang="en-US" dirty="0">
                <a:latin typeface="Candara" panose="020E0502030303020204" pitchFamily="34" charset="0"/>
              </a:rPr>
              <a:t> To strengthen and extend the Body of Christ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482DF-0A51-D94E-B63B-826D2513E988}"/>
              </a:ext>
            </a:extLst>
          </p:cNvPr>
          <p:cNvSpPr txBox="1"/>
          <p:nvPr/>
        </p:nvSpPr>
        <p:spPr>
          <a:xfrm>
            <a:off x="4311869" y="5451263"/>
            <a:ext cx="42251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latin typeface="Candara" panose="020E0502030303020204" pitchFamily="34" charset="0"/>
              </a:rPr>
              <a:t>For those seeking a closer relationship with Christ.</a:t>
            </a:r>
          </a:p>
        </p:txBody>
      </p:sp>
    </p:spTree>
    <p:extLst>
      <p:ext uri="{BB962C8B-B14F-4D97-AF65-F5344CB8AC3E}">
        <p14:creationId xmlns:p14="http://schemas.microsoft.com/office/powerpoint/2010/main" val="157017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5094" y="438389"/>
            <a:ext cx="797118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black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Tres Dias is a </a:t>
            </a:r>
            <a:r>
              <a:rPr lang="en-US" sz="1500" i="1" dirty="0">
                <a:solidFill>
                  <a:prstClr val="black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Movement</a:t>
            </a:r>
          </a:p>
          <a:p>
            <a:endParaRPr lang="en-US" sz="1350" dirty="0">
              <a:solidFill>
                <a:prstClr val="black"/>
              </a:solidFill>
            </a:endParaRPr>
          </a:p>
          <a:p>
            <a:pPr marL="160735" indent="-160735"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2.0.1          </a:t>
            </a:r>
            <a:r>
              <a:rPr lang="en-US" sz="16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Tres Dias is a Christian </a:t>
            </a:r>
            <a:r>
              <a:rPr lang="en-US" sz="1600" b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“</a:t>
            </a:r>
            <a:r>
              <a:rPr lang="en-US" sz="1600" b="1" i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movement.”</a:t>
            </a:r>
          </a:p>
          <a:p>
            <a:pPr marL="160735" indent="-160735">
              <a:buFont typeface="Arial" charset="0"/>
              <a:buChar char="•"/>
            </a:pPr>
            <a:endParaRPr lang="en-US" sz="16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17910" lvl="1" indent="-160735"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Definition:</a:t>
            </a:r>
            <a:r>
              <a:rPr lang="en-US" sz="16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a group of people working together to advance their shared philosophy/ideas.</a:t>
            </a:r>
          </a:p>
          <a:p>
            <a:pPr marL="417910" lvl="1" indent="-160735">
              <a:buFont typeface="Arial" charset="0"/>
              <a:buChar char="•"/>
            </a:pPr>
            <a:endParaRPr lang="en-US" sz="16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17910" lvl="1" indent="-160735"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Tres Dias is designed to </a:t>
            </a:r>
            <a:r>
              <a:rPr lang="en-US" sz="1600" i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move people</a:t>
            </a:r>
            <a:r>
              <a:rPr lang="en-US" sz="16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from where they </a:t>
            </a:r>
            <a:r>
              <a:rPr lang="en-US" sz="1600" i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are</a:t>
            </a:r>
            <a:r>
              <a:rPr lang="en-US" sz="16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to where God wants them to be </a:t>
            </a:r>
          </a:p>
          <a:p>
            <a:pPr marL="417910" lvl="1" indent="-160735">
              <a:buFont typeface="Arial" charset="0"/>
              <a:buChar char="•"/>
            </a:pPr>
            <a:endParaRPr lang="en-US" sz="16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17910" lvl="1" indent="-160735"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Teams are to be </a:t>
            </a:r>
            <a:r>
              <a:rPr lang="en-US" sz="1600" i="1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vessels of the Lord</a:t>
            </a:r>
            <a:r>
              <a:rPr lang="en-US" sz="16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for bringing this about.</a:t>
            </a:r>
          </a:p>
          <a:p>
            <a:r>
              <a:rPr lang="en-US" sz="16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marL="160735" indent="-160735">
              <a:buFont typeface="Arial" charset="0"/>
              <a:buChar char="•"/>
            </a:pP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144" y="3504138"/>
            <a:ext cx="4918394" cy="2718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122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F553BF-CC3F-4AA7-821C-670D0AA9F117}"/>
              </a:ext>
            </a:extLst>
          </p:cNvPr>
          <p:cNvSpPr/>
          <p:nvPr/>
        </p:nvSpPr>
        <p:spPr>
          <a:xfrm>
            <a:off x="400136" y="579358"/>
            <a:ext cx="386310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2.0   THE ESSENTIALS OF THE MOVEMENT</a:t>
            </a: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57175"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 DIAS is a Christian ecumenical movement.</a:t>
            </a:r>
          </a:p>
          <a:p>
            <a:pPr marL="257175" algn="just"/>
            <a:r>
              <a:rPr lang="en-US" sz="16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57175"/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TRES DIAS organizations shall </a:t>
            </a:r>
            <a:r>
              <a:rPr lang="en-US" b="1" dirty="0">
                <a:solidFill>
                  <a:srgbClr val="9437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actively seek</a:t>
            </a:r>
            <a:r>
              <a:rPr lang="en-US" dirty="0">
                <a:solidFill>
                  <a:srgbClr val="9437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participation of persons from </a:t>
            </a:r>
            <a:r>
              <a:rPr lang="en-US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Christian denominations in their environment.</a:t>
            </a:r>
          </a:p>
          <a:p>
            <a:pPr marL="257175" algn="just"/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57175" algn="just"/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TRES DIAS organizations shall </a:t>
            </a:r>
            <a:r>
              <a:rPr lang="en-US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b="1" i="1" dirty="0">
                <a:solidFill>
                  <a:srgbClr val="9437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tress those things</a:t>
            </a:r>
            <a:r>
              <a:rPr lang="en-US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the Christian denominations </a:t>
            </a:r>
            <a:r>
              <a:rPr lang="en-US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in common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those things which are different.</a:t>
            </a:r>
          </a:p>
          <a:p>
            <a:pPr marL="257175" algn="just"/>
            <a:r>
              <a:rPr lang="en-US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57175" algn="just"/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TRES DIAS organizations have the </a:t>
            </a:r>
            <a:r>
              <a:rPr lang="en-US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duty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authority to </a:t>
            </a:r>
            <a:r>
              <a:rPr lang="en-US" b="1" dirty="0">
                <a:solidFill>
                  <a:srgbClr val="9437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 the TRES DIAS ecumenical structure.</a:t>
            </a:r>
          </a:p>
          <a:p>
            <a:pPr marL="257175" algn="just">
              <a:spcAft>
                <a:spcPts val="450"/>
              </a:spcAft>
            </a:pP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8F387-57D8-45C3-A220-73DAFE4E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4E070D-B4B0-2740-AF9F-67AE2C19F0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944" y="192768"/>
            <a:ext cx="3574321" cy="2333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E4C583-D55D-F446-B34F-373080663B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1635" y="4602025"/>
            <a:ext cx="3056490" cy="2006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9AB74F-24FB-6F49-A518-5C47DD9887CB}"/>
              </a:ext>
            </a:extLst>
          </p:cNvPr>
          <p:cNvSpPr txBox="1"/>
          <p:nvPr/>
        </p:nvSpPr>
        <p:spPr>
          <a:xfrm>
            <a:off x="4975761" y="2686852"/>
            <a:ext cx="4168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Ecumenical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Participation from all Christian denominations </a:t>
            </a:r>
            <a:r>
              <a:rPr lang="en-US" i="1" dirty="0">
                <a:latin typeface="Candara" panose="020E0502030303020204" pitchFamily="34" charset="0"/>
              </a:rPr>
              <a:t>(Bible based)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Stress what we have in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All </a:t>
            </a:r>
            <a:r>
              <a:rPr lang="en-US" dirty="0" err="1">
                <a:latin typeface="Candara" panose="020E0502030303020204" pitchFamily="34" charset="0"/>
              </a:rPr>
              <a:t>communties</a:t>
            </a:r>
            <a:r>
              <a:rPr lang="en-US" dirty="0">
                <a:latin typeface="Candara" panose="020E0502030303020204" pitchFamily="34" charset="0"/>
              </a:rPr>
              <a:t> have the duty to protect the ecumenical structure</a:t>
            </a:r>
          </a:p>
        </p:txBody>
      </p:sp>
    </p:spTree>
    <p:extLst>
      <p:ext uri="{BB962C8B-B14F-4D97-AF65-F5344CB8AC3E}">
        <p14:creationId xmlns:p14="http://schemas.microsoft.com/office/powerpoint/2010/main" val="140290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96" y="1150157"/>
            <a:ext cx="37868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u="sng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2.0   THE ESSENTIALS OF THE MOVEMENT</a:t>
            </a:r>
            <a:r>
              <a:rPr lang="en-US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15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5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TRES DIAS is a </a:t>
            </a:r>
            <a:r>
              <a:rPr lang="en-US" sz="15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 led movement.</a:t>
            </a:r>
            <a:endParaRPr lang="en-US" sz="15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r>
              <a:rPr lang="en-US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r>
              <a:rPr lang="en-US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TRES DIAS is a lay led movement; however, the </a:t>
            </a:r>
            <a:r>
              <a:rPr lang="en-US" sz="15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active participation</a:t>
            </a:r>
            <a:r>
              <a:rPr lang="en-US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clergy is both essential and to be encouraged</a:t>
            </a:r>
          </a:p>
          <a:p>
            <a:pPr marL="342900" algn="just"/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r>
              <a:rPr lang="en-US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 TRES DIAS is a </a:t>
            </a:r>
            <a:r>
              <a:rPr lang="en-US" sz="15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non-profit movement.</a:t>
            </a:r>
            <a:endParaRPr lang="en-US" sz="15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/>
            <a:r>
              <a:rPr lang="en-US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>
              <a:spcAft>
                <a:spcPts val="600"/>
              </a:spcAft>
            </a:pPr>
            <a:r>
              <a:rPr lang="en-US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TRES DIAS organizations should pursue prudent fiscal policies.  They shall avoid accumulating assets </a:t>
            </a:r>
            <a:r>
              <a:rPr lang="en-US" sz="15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beyond</a:t>
            </a:r>
            <a:r>
              <a:rPr lang="en-US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 is required to carry out their part in the TRES DIAS Movement.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C4A34D-918F-2447-9C6A-1AEBA9C48C84}"/>
              </a:ext>
            </a:extLst>
          </p:cNvPr>
          <p:cNvSpPr txBox="1"/>
          <p:nvPr/>
        </p:nvSpPr>
        <p:spPr>
          <a:xfrm>
            <a:off x="5516314" y="434576"/>
            <a:ext cx="19381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Candara" panose="020E0502030303020204" pitchFamily="34" charset="0"/>
              </a:rPr>
              <a:t> </a:t>
            </a:r>
            <a:r>
              <a:rPr lang="en-US" sz="4050" b="1" i="1" dirty="0">
                <a:latin typeface="Candara" panose="020E0502030303020204" pitchFamily="34" charset="0"/>
              </a:rPr>
              <a:t>Lay Led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EE0C4-FB93-014E-9E1F-C7D8A7ADCD9F}"/>
              </a:ext>
            </a:extLst>
          </p:cNvPr>
          <p:cNvSpPr txBox="1"/>
          <p:nvPr/>
        </p:nvSpPr>
        <p:spPr>
          <a:xfrm>
            <a:off x="4637961" y="1290821"/>
            <a:ext cx="410227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Lay-led</a:t>
            </a:r>
            <a:r>
              <a:rPr lang="en-US" sz="2100" dirty="0"/>
              <a:t>: Teams, Professors</a:t>
            </a:r>
          </a:p>
          <a:p>
            <a:r>
              <a:rPr lang="en-US" sz="2100" dirty="0"/>
              <a:t>Secretariat leadership, all lay people</a:t>
            </a:r>
          </a:p>
          <a:p>
            <a:r>
              <a:rPr lang="en-US" sz="2100" dirty="0"/>
              <a:t> </a:t>
            </a:r>
          </a:p>
          <a:p>
            <a:r>
              <a:rPr lang="en-US" sz="2100" b="1" dirty="0"/>
              <a:t>Clergy </a:t>
            </a:r>
            <a:r>
              <a:rPr lang="en-US" sz="2100" dirty="0"/>
              <a:t>– Clergy Rollos, spiritual counsel, serve communion, all SDs are considered ”clergy.”</a:t>
            </a:r>
          </a:p>
          <a:p>
            <a:endParaRPr lang="en-US" sz="2100" b="1" dirty="0"/>
          </a:p>
          <a:p>
            <a:r>
              <a:rPr lang="en-US" sz="2100" b="1" dirty="0"/>
              <a:t>                 </a:t>
            </a:r>
            <a:r>
              <a:rPr lang="en-US" sz="3600" b="1" i="1" dirty="0"/>
              <a:t>Non-Profit </a:t>
            </a:r>
          </a:p>
          <a:p>
            <a:pPr algn="ctr"/>
            <a:endParaRPr lang="en-US" sz="2100" b="1" dirty="0"/>
          </a:p>
          <a:p>
            <a:r>
              <a:rPr lang="en-US" sz="2100" dirty="0"/>
              <a:t>Savings (war chest) is invested back into the ministry for conducting weekends. </a:t>
            </a:r>
          </a:p>
          <a:p>
            <a:endParaRPr lang="en-US" sz="2100" b="1" dirty="0"/>
          </a:p>
          <a:p>
            <a:endParaRPr lang="en-US" sz="2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221" y="5273210"/>
            <a:ext cx="1354610" cy="1354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236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104" y="727489"/>
            <a:ext cx="3377626" cy="510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atin typeface="Century Gothic" charset="0"/>
                <a:ea typeface="Century Gothic" charset="0"/>
                <a:cs typeface="Century Gothic" charset="0"/>
              </a:rPr>
              <a:t>Essentials 2.5</a:t>
            </a:r>
          </a:p>
          <a:p>
            <a:endParaRPr lang="en-US" sz="1013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500" b="1" dirty="0">
                <a:latin typeface="Century Gothic" charset="0"/>
                <a:ea typeface="Century Gothic" charset="0"/>
                <a:cs typeface="Century Gothic" charset="0"/>
              </a:rPr>
              <a:t>5.</a:t>
            </a: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     </a:t>
            </a:r>
            <a:r>
              <a:rPr lang="en-US" sz="1013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500" dirty="0">
                <a:ea typeface="Candara" charset="0"/>
                <a:cs typeface="Candara" charset="0"/>
              </a:rPr>
              <a:t>The TRES DIAS movement </a:t>
            </a:r>
            <a:r>
              <a:rPr lang="en-US" sz="1500" i="1" dirty="0">
                <a:ea typeface="Candara" charset="0"/>
                <a:cs typeface="Candara" charset="0"/>
              </a:rPr>
              <a:t>shall not assume the role of a denomination.</a:t>
            </a:r>
          </a:p>
          <a:p>
            <a:endParaRPr lang="en-US" sz="1500" dirty="0">
              <a:ea typeface="Candara" charset="0"/>
              <a:cs typeface="Candara" charset="0"/>
            </a:endParaRPr>
          </a:p>
          <a:p>
            <a:pPr marL="685800" indent="-685800"/>
            <a:r>
              <a:rPr lang="en-US" sz="1500" dirty="0">
                <a:ea typeface="Candara" charset="0"/>
                <a:cs typeface="Candara" charset="0"/>
              </a:rPr>
              <a:t>	TRES DIAS is not a church-substitute; rather it encourages Christians to worship and serve in their home congregations, as leaders. </a:t>
            </a:r>
          </a:p>
          <a:p>
            <a:endParaRPr lang="en-US" sz="1500" dirty="0">
              <a:ea typeface="Candara" charset="0"/>
              <a:cs typeface="Candara" charset="0"/>
            </a:endParaRPr>
          </a:p>
          <a:p>
            <a:pPr marL="257175" indent="-257175">
              <a:buAutoNum type="arabicPeriod" startAt="6"/>
            </a:pPr>
            <a:r>
              <a:rPr lang="en-US" sz="1500" dirty="0">
                <a:ea typeface="Candara" charset="0"/>
                <a:cs typeface="Candara" charset="0"/>
              </a:rPr>
              <a:t>TRES DIAS is not a service organization.</a:t>
            </a:r>
          </a:p>
          <a:p>
            <a:endParaRPr lang="en-US" sz="1500" dirty="0">
              <a:ea typeface="Candara" charset="0"/>
              <a:cs typeface="Candara" charset="0"/>
            </a:endParaRPr>
          </a:p>
          <a:p>
            <a:pPr marL="685800" indent="-685800"/>
            <a:r>
              <a:rPr lang="en-US" sz="1500" dirty="0">
                <a:ea typeface="Candara" charset="0"/>
                <a:cs typeface="Candara" charset="0"/>
              </a:rPr>
              <a:t>	The  Tres Dias movement </a:t>
            </a:r>
            <a:r>
              <a:rPr lang="en-US" sz="1500" i="1" dirty="0">
                <a:ea typeface="Candara" charset="0"/>
                <a:cs typeface="Candara" charset="0"/>
              </a:rPr>
              <a:t>encourages </a:t>
            </a:r>
            <a:r>
              <a:rPr lang="en-US" sz="1500" dirty="0">
                <a:ea typeface="Candara" charset="0"/>
                <a:cs typeface="Candara" charset="0"/>
              </a:rPr>
              <a:t>worthy projects. Tres Dias organizations shall limit their activities to those related  to carrying out the Tres Dias method.</a:t>
            </a:r>
          </a:p>
          <a:p>
            <a:endParaRPr lang="en-US" sz="1238" dirty="0"/>
          </a:p>
          <a:p>
            <a:endParaRPr lang="en-US" sz="1238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257" y="4191913"/>
            <a:ext cx="3590932" cy="21020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90911">
            <a:off x="3936166" y="2928364"/>
            <a:ext cx="1013177" cy="798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9441FC-A233-7D4B-AF02-12E164C9CA07}"/>
              </a:ext>
            </a:extLst>
          </p:cNvPr>
          <p:cNvSpPr txBox="1"/>
          <p:nvPr/>
        </p:nvSpPr>
        <p:spPr>
          <a:xfrm>
            <a:off x="4652376" y="727489"/>
            <a:ext cx="44726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We are not a church substitute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Why we don’t do baptisms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We aren’t 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a service organization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We don’t donate to other ministries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Can we mention them in newsletters? </a:t>
            </a:r>
            <a:r>
              <a:rPr lang="en-US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Yes, with discretion…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But we don’t use mailing list for other than Tres Dias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76727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89" y="465663"/>
            <a:ext cx="2643808" cy="562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12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1200" b="1" u="sng" dirty="0">
                <a:latin typeface="Cambria" charset="0"/>
                <a:ea typeface="Cambria" charset="0"/>
                <a:cs typeface="Cambria" charset="0"/>
              </a:rPr>
              <a:t>3.0  THE ESSENTIALS OF THE </a:t>
            </a:r>
          </a:p>
          <a:p>
            <a:pPr algn="ctr"/>
            <a:r>
              <a:rPr lang="en-US" sz="1200" b="1" u="sng" dirty="0">
                <a:latin typeface="Cambria" charset="0"/>
                <a:ea typeface="Cambria" charset="0"/>
                <a:cs typeface="Cambria" charset="0"/>
              </a:rPr>
              <a:t>TRES DIAS METHOD (</a:t>
            </a:r>
            <a:r>
              <a:rPr lang="en-US" sz="1200" b="1" u="sng" dirty="0" err="1">
                <a:latin typeface="Cambria" charset="0"/>
                <a:ea typeface="Cambria" charset="0"/>
                <a:cs typeface="Cambria" charset="0"/>
              </a:rPr>
              <a:t>cont</a:t>
            </a:r>
            <a:r>
              <a:rPr lang="en-US" sz="1200" b="1" u="sng" dirty="0">
                <a:latin typeface="Cambria" charset="0"/>
                <a:ea typeface="Cambria" charset="0"/>
                <a:cs typeface="Cambria" charset="0"/>
              </a:rPr>
              <a:t>)</a:t>
            </a:r>
          </a:p>
          <a:p>
            <a:pPr marL="171450" algn="just">
              <a:spcAft>
                <a:spcPts val="600"/>
              </a:spcAft>
            </a:pPr>
            <a:endParaRPr lang="en-US" sz="1200" b="1" u="sng" dirty="0">
              <a:latin typeface="Cambria" charset="0"/>
              <a:ea typeface="Cambria" charset="0"/>
              <a:cs typeface="Cambria" charset="0"/>
            </a:endParaRPr>
          </a:p>
          <a:p>
            <a:pPr marL="51435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Cambria" charset="0"/>
                <a:ea typeface="Cambria" charset="0"/>
                <a:cs typeface="Cambria" charset="0"/>
              </a:rPr>
              <a:t>The three sequential phases of an individual’s involvement shall be: T</a:t>
            </a:r>
            <a:r>
              <a:rPr lang="en-US" sz="1200" b="1" i="1" dirty="0">
                <a:latin typeface="Cambria" charset="0"/>
                <a:ea typeface="Cambria" charset="0"/>
                <a:cs typeface="Cambria" charset="0"/>
              </a:rPr>
              <a:t>he Pre-Weekend phase, the Weekend phase and the Fourth Day phase.</a:t>
            </a:r>
          </a:p>
          <a:p>
            <a:pPr marL="514350" indent="-342900">
              <a:spcAft>
                <a:spcPts val="600"/>
              </a:spcAft>
              <a:buFont typeface="+mj-lt"/>
              <a:buAutoNum type="arabicPeriod"/>
            </a:pPr>
            <a:endParaRPr lang="en-US" sz="1200" b="1" dirty="0">
              <a:latin typeface="Cambria" charset="0"/>
              <a:ea typeface="Cambria" charset="0"/>
              <a:cs typeface="Cambria" charset="0"/>
            </a:endParaRPr>
          </a:p>
          <a:p>
            <a:pPr marL="51435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Cambria" charset="0"/>
                <a:ea typeface="Cambria" charset="0"/>
                <a:cs typeface="Cambria" charset="0"/>
              </a:rPr>
              <a:t>The objective of the Pre-Weekend phase is to prepare individuals for participation in the Weekend.</a:t>
            </a:r>
          </a:p>
          <a:p>
            <a:pPr marL="342900" indent="-171450">
              <a:spcAft>
                <a:spcPts val="600"/>
              </a:spcAft>
            </a:pPr>
            <a:r>
              <a:rPr lang="en-US" sz="1200" b="1" dirty="0">
                <a:latin typeface="Cambria" charset="0"/>
                <a:ea typeface="Cambria" charset="0"/>
                <a:cs typeface="Cambria" charset="0"/>
              </a:rPr>
              <a:t> </a:t>
            </a:r>
            <a:endParaRPr lang="en-US" sz="1200" dirty="0">
              <a:latin typeface="Cambria" charset="0"/>
              <a:ea typeface="Cambria" charset="0"/>
              <a:cs typeface="Cambria" charset="0"/>
            </a:endParaRPr>
          </a:p>
          <a:p>
            <a:pPr marL="561975" indent="-390525">
              <a:spcAft>
                <a:spcPts val="600"/>
              </a:spcAft>
              <a:buAutoNum type="arabicPeriod" startAt="3"/>
            </a:pPr>
            <a:r>
              <a:rPr lang="en-US" sz="1200" b="1" dirty="0">
                <a:latin typeface="Cambria" charset="0"/>
                <a:ea typeface="Cambria" charset="0"/>
                <a:cs typeface="Cambria" charset="0"/>
              </a:rPr>
              <a:t>The </a:t>
            </a:r>
            <a:r>
              <a:rPr lang="en-US" sz="1200" b="1" i="1" dirty="0">
                <a:latin typeface="Cambria" charset="0"/>
                <a:ea typeface="Cambria" charset="0"/>
                <a:cs typeface="Cambria" charset="0"/>
              </a:rPr>
              <a:t>purpose</a:t>
            </a:r>
            <a:r>
              <a:rPr lang="en-US" sz="1200" b="1" dirty="0">
                <a:latin typeface="Cambria" charset="0"/>
                <a:ea typeface="Cambria" charset="0"/>
                <a:cs typeface="Cambria" charset="0"/>
              </a:rPr>
              <a:t> of the Weekend, in terms of the method, is </a:t>
            </a:r>
            <a:r>
              <a:rPr lang="en-US" sz="1200" b="1" i="1" dirty="0">
                <a:latin typeface="Cambria" charset="0"/>
                <a:ea typeface="Cambria" charset="0"/>
                <a:cs typeface="Cambria" charset="0"/>
              </a:rPr>
              <a:t>to prepare</a:t>
            </a:r>
            <a:r>
              <a:rPr lang="en-US" sz="1200" b="1" dirty="0">
                <a:latin typeface="Cambria" charset="0"/>
                <a:ea typeface="Cambria" charset="0"/>
                <a:cs typeface="Cambria" charset="0"/>
              </a:rPr>
              <a:t> individuals for effective participation in the     Fourth Day.</a:t>
            </a:r>
            <a:endParaRPr lang="en-US" sz="1200" dirty="0">
              <a:latin typeface="Cambria" charset="0"/>
              <a:ea typeface="Cambria" charset="0"/>
              <a:cs typeface="Cambria" charset="0"/>
            </a:endParaRPr>
          </a:p>
          <a:p>
            <a:pPr marL="171450">
              <a:spcAft>
                <a:spcPts val="600"/>
              </a:spcAft>
            </a:pPr>
            <a:r>
              <a:rPr lang="en-US" sz="1350" b="1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sz="135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tabLst>
                <a:tab pos="247650" algn="l"/>
              </a:tabLst>
            </a:pPr>
            <a:endParaRPr lang="en-US" sz="135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BD7E3-509B-0447-9237-08592C17D2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517" y="521511"/>
            <a:ext cx="5557584" cy="2584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Shape 416">
            <a:extLst>
              <a:ext uri="{FF2B5EF4-FFF2-40B4-BE49-F238E27FC236}">
                <a16:creationId xmlns:a16="http://schemas.microsoft.com/office/drawing/2014/main" id="{29877513-4829-154C-B77F-83DCF4450D07}"/>
              </a:ext>
            </a:extLst>
          </p:cNvPr>
          <p:cNvGrpSpPr/>
          <p:nvPr/>
        </p:nvGrpSpPr>
        <p:grpSpPr>
          <a:xfrm>
            <a:off x="2675497" y="3239499"/>
            <a:ext cx="6163293" cy="3226960"/>
            <a:chOff x="2104" y="-140313"/>
            <a:chExt cx="8085703" cy="4110167"/>
          </a:xfrm>
        </p:grpSpPr>
        <p:sp>
          <p:nvSpPr>
            <p:cNvPr id="8" name="Shape 417">
              <a:extLst>
                <a:ext uri="{FF2B5EF4-FFF2-40B4-BE49-F238E27FC236}">
                  <a16:creationId xmlns:a16="http://schemas.microsoft.com/office/drawing/2014/main" id="{9D4AD490-47CB-BC43-9BB5-20FACADF3032}"/>
                </a:ext>
              </a:extLst>
            </p:cNvPr>
            <p:cNvSpPr/>
            <p:nvPr/>
          </p:nvSpPr>
          <p:spPr>
            <a:xfrm>
              <a:off x="2104" y="1020358"/>
              <a:ext cx="2257331" cy="186182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1427" tIns="51427" rIns="51427" bIns="51427" anchor="ctr" anchorCtr="0">
              <a:noAutofit/>
            </a:bodyPr>
            <a:lstStyle/>
            <a:p>
              <a:endParaRPr sz="1013">
                <a:solidFill>
                  <a:prstClr val="black"/>
                </a:solidFill>
              </a:endParaRPr>
            </a:p>
          </p:txBody>
        </p:sp>
        <p:sp>
          <p:nvSpPr>
            <p:cNvPr id="9" name="Shape 418">
              <a:extLst>
                <a:ext uri="{FF2B5EF4-FFF2-40B4-BE49-F238E27FC236}">
                  <a16:creationId xmlns:a16="http://schemas.microsoft.com/office/drawing/2014/main" id="{A88F32E2-07C9-4F4D-98EE-7D7188D6234C}"/>
                </a:ext>
              </a:extLst>
            </p:cNvPr>
            <p:cNvSpPr txBox="1"/>
            <p:nvPr/>
          </p:nvSpPr>
          <p:spPr>
            <a:xfrm>
              <a:off x="222815" y="1287723"/>
              <a:ext cx="1856370" cy="1377171"/>
            </a:xfrm>
            <a:prstGeom prst="rect">
              <a:avLst/>
            </a:prstGeom>
            <a:noFill/>
            <a:ln>
              <a:noFill/>
            </a:ln>
          </p:spPr>
          <p:txBody>
            <a:bodyPr lIns="16073" tIns="16073" rIns="16073" bIns="16073" anchor="t" anchorCtr="0">
              <a:noAutofit/>
            </a:bodyPr>
            <a:lstStyle/>
            <a:p>
              <a:pPr marL="64294" lvl="1" indent="-64294">
                <a:lnSpc>
                  <a:spcPct val="90000"/>
                </a:lnSpc>
                <a:buClr>
                  <a:prstClr val="black"/>
                </a:buClr>
                <a:buSzPct val="100000"/>
                <a:buFont typeface="Lustria"/>
                <a:buChar char="•"/>
              </a:pPr>
              <a:r>
                <a:rPr lang="en-US" sz="1100" dirty="0">
                  <a:solidFill>
                    <a:prstClr val="black"/>
                  </a:solidFill>
                  <a:sym typeface="Lustria"/>
                </a:rPr>
                <a:t>Purpose is to </a:t>
              </a:r>
              <a:r>
                <a:rPr lang="en-US" sz="1100" b="1" dirty="0">
                  <a:solidFill>
                    <a:prstClr val="black"/>
                  </a:solidFill>
                  <a:sym typeface="Lustria"/>
                </a:rPr>
                <a:t>prepare </a:t>
              </a:r>
              <a:r>
                <a:rPr lang="en-US" sz="1100" dirty="0">
                  <a:solidFill>
                    <a:prstClr val="black"/>
                  </a:solidFill>
                  <a:sym typeface="Lustria"/>
                </a:rPr>
                <a:t>the individual for the Weekend</a:t>
              </a:r>
            </a:p>
            <a:p>
              <a:pPr marL="64294" lvl="1" indent="-64294">
                <a:lnSpc>
                  <a:spcPct val="90000"/>
                </a:lnSpc>
                <a:buClr>
                  <a:prstClr val="black"/>
                </a:buClr>
                <a:buSzPct val="100000"/>
                <a:buFont typeface="Lustria"/>
                <a:buChar char="•"/>
              </a:pPr>
              <a:endParaRPr lang="en-US" sz="1100" dirty="0">
                <a:solidFill>
                  <a:prstClr val="black"/>
                </a:solidFill>
                <a:sym typeface="Lustria"/>
              </a:endParaRPr>
            </a:p>
            <a:p>
              <a:pPr marL="64294" lvl="1" indent="-64294">
                <a:lnSpc>
                  <a:spcPct val="90000"/>
                </a:lnSpc>
                <a:buClr>
                  <a:prstClr val="black"/>
                </a:buClr>
                <a:buSzPct val="100000"/>
                <a:buFont typeface="Lustria"/>
                <a:buChar char="•"/>
              </a:pPr>
              <a:r>
                <a:rPr lang="en-US" sz="1100" b="1" i="1" dirty="0">
                  <a:solidFill>
                    <a:prstClr val="black"/>
                  </a:solidFill>
                  <a:sym typeface="Lustria"/>
                </a:rPr>
                <a:t>Sponsoring</a:t>
              </a:r>
            </a:p>
            <a:p>
              <a:pPr marL="64294" lvl="1" indent="-64294">
                <a:lnSpc>
                  <a:spcPct val="90000"/>
                </a:lnSpc>
                <a:buClr>
                  <a:prstClr val="black"/>
                </a:buClr>
                <a:buSzPct val="100000"/>
                <a:buFont typeface="Lustria"/>
                <a:buChar char="•"/>
              </a:pPr>
              <a:r>
                <a:rPr lang="en-US" sz="1100" b="1" i="1" dirty="0">
                  <a:solidFill>
                    <a:prstClr val="black"/>
                  </a:solidFill>
                  <a:sym typeface="Lustria"/>
                </a:rPr>
                <a:t>Team meetings</a:t>
              </a:r>
            </a:p>
          </p:txBody>
        </p:sp>
        <p:sp>
          <p:nvSpPr>
            <p:cNvPr id="10" name="Shape 419">
              <a:extLst>
                <a:ext uri="{FF2B5EF4-FFF2-40B4-BE49-F238E27FC236}">
                  <a16:creationId xmlns:a16="http://schemas.microsoft.com/office/drawing/2014/main" id="{E6311EBD-DB25-144E-AF0A-244A2D0858B8}"/>
                </a:ext>
              </a:extLst>
            </p:cNvPr>
            <p:cNvSpPr/>
            <p:nvPr/>
          </p:nvSpPr>
          <p:spPr>
            <a:xfrm>
              <a:off x="1260951" y="1428900"/>
              <a:ext cx="2540954" cy="25409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60" y="88303"/>
                  </a:moveTo>
                  <a:lnTo>
                    <a:pt x="13662" y="86314"/>
                  </a:lnTo>
                  <a:lnTo>
                    <a:pt x="13662" y="86314"/>
                  </a:lnTo>
                  <a:cubicBezTo>
                    <a:pt x="22543" y="101953"/>
                    <a:pt x="38714" y="112057"/>
                    <a:pt x="56664" y="113183"/>
                  </a:cubicBezTo>
                  <a:cubicBezTo>
                    <a:pt x="74613" y="114309"/>
                    <a:pt x="91920" y="106305"/>
                    <a:pt x="102686" y="91898"/>
                  </a:cubicBezTo>
                  <a:lnTo>
                    <a:pt x="100365" y="90580"/>
                  </a:lnTo>
                  <a:lnTo>
                    <a:pt x="108088" y="87309"/>
                  </a:lnTo>
                  <a:lnTo>
                    <a:pt x="108535" y="95220"/>
                  </a:lnTo>
                  <a:lnTo>
                    <a:pt x="106213" y="93902"/>
                  </a:lnTo>
                  <a:cubicBezTo>
                    <a:pt x="94718" y="109571"/>
                    <a:pt x="76066" y="118349"/>
                    <a:pt x="56664" y="117218"/>
                  </a:cubicBezTo>
                  <a:cubicBezTo>
                    <a:pt x="37263" y="116087"/>
                    <a:pt x="19757" y="105202"/>
                    <a:pt x="10160" y="88303"/>
                  </a:cubicBezTo>
                  <a:close/>
                </a:path>
              </a:pathLst>
            </a:custGeom>
            <a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lIns="51427" tIns="51427" rIns="51427" bIns="51427" anchor="ctr" anchorCtr="0">
              <a:noAutofit/>
            </a:bodyPr>
            <a:lstStyle/>
            <a:p>
              <a:endParaRPr sz="1013">
                <a:solidFill>
                  <a:prstClr val="black"/>
                </a:solidFill>
              </a:endParaRPr>
            </a:p>
          </p:txBody>
        </p:sp>
        <p:sp>
          <p:nvSpPr>
            <p:cNvPr id="11" name="Shape 420">
              <a:extLst>
                <a:ext uri="{FF2B5EF4-FFF2-40B4-BE49-F238E27FC236}">
                  <a16:creationId xmlns:a16="http://schemas.microsoft.com/office/drawing/2014/main" id="{F387541D-6CD3-254A-B6CE-7A61C4A10F08}"/>
                </a:ext>
              </a:extLst>
            </p:cNvPr>
            <p:cNvSpPr/>
            <p:nvPr/>
          </p:nvSpPr>
          <p:spPr>
            <a:xfrm>
              <a:off x="123515" y="3039461"/>
              <a:ext cx="2006516" cy="797924"/>
            </a:xfrm>
            <a:prstGeom prst="roundRect">
              <a:avLst>
                <a:gd name="adj" fmla="val 10000"/>
              </a:avLst>
            </a:prstGeom>
            <a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lIns="51427" tIns="51427" rIns="51427" bIns="51427" anchor="ctr" anchorCtr="0">
              <a:noAutofit/>
            </a:bodyPr>
            <a:lstStyle/>
            <a:p>
              <a:endParaRPr sz="1013">
                <a:solidFill>
                  <a:prstClr val="black"/>
                </a:solidFill>
              </a:endParaRPr>
            </a:p>
          </p:txBody>
        </p:sp>
        <p:sp>
          <p:nvSpPr>
            <p:cNvPr id="12" name="Shape 421">
              <a:extLst>
                <a:ext uri="{FF2B5EF4-FFF2-40B4-BE49-F238E27FC236}">
                  <a16:creationId xmlns:a16="http://schemas.microsoft.com/office/drawing/2014/main" id="{9A362D27-BBAE-224C-A545-398545611FB1}"/>
                </a:ext>
              </a:extLst>
            </p:cNvPr>
            <p:cNvSpPr txBox="1"/>
            <p:nvPr/>
          </p:nvSpPr>
          <p:spPr>
            <a:xfrm>
              <a:off x="75908" y="2854251"/>
              <a:ext cx="1959776" cy="751184"/>
            </a:xfrm>
            <a:prstGeom prst="rect">
              <a:avLst/>
            </a:prstGeom>
            <a:noFill/>
            <a:ln>
              <a:noFill/>
            </a:ln>
          </p:spPr>
          <p:txBody>
            <a:bodyPr lIns="26789" tIns="17860" rIns="26789" bIns="1786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406" b="1" dirty="0">
                  <a:solidFill>
                    <a:prstClr val="white"/>
                  </a:solidFill>
                  <a:latin typeface="Lustria"/>
                  <a:ea typeface="Lustria"/>
                  <a:cs typeface="Lustria"/>
                  <a:sym typeface="Lustria"/>
                </a:rPr>
                <a:t>Pre-weekend</a:t>
              </a:r>
            </a:p>
          </p:txBody>
        </p:sp>
        <p:sp>
          <p:nvSpPr>
            <p:cNvPr id="13" name="Shape 422">
              <a:extLst>
                <a:ext uri="{FF2B5EF4-FFF2-40B4-BE49-F238E27FC236}">
                  <a16:creationId xmlns:a16="http://schemas.microsoft.com/office/drawing/2014/main" id="{48874404-2997-1044-80E6-00D2818AE596}"/>
                </a:ext>
              </a:extLst>
            </p:cNvPr>
            <p:cNvSpPr/>
            <p:nvPr/>
          </p:nvSpPr>
          <p:spPr>
            <a:xfrm>
              <a:off x="2916291" y="1020358"/>
              <a:ext cx="2257331" cy="186182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1427" tIns="51427" rIns="51427" bIns="51427" anchor="ctr" anchorCtr="0">
              <a:noAutofit/>
            </a:bodyPr>
            <a:lstStyle/>
            <a:p>
              <a:endParaRPr sz="1013">
                <a:solidFill>
                  <a:prstClr val="black"/>
                </a:solidFill>
              </a:endParaRPr>
            </a:p>
          </p:txBody>
        </p:sp>
        <p:sp>
          <p:nvSpPr>
            <p:cNvPr id="14" name="Shape 423">
              <a:extLst>
                <a:ext uri="{FF2B5EF4-FFF2-40B4-BE49-F238E27FC236}">
                  <a16:creationId xmlns:a16="http://schemas.microsoft.com/office/drawing/2014/main" id="{886F1634-7701-6E45-91E3-A2B8663D912B}"/>
                </a:ext>
              </a:extLst>
            </p:cNvPr>
            <p:cNvSpPr txBox="1"/>
            <p:nvPr/>
          </p:nvSpPr>
          <p:spPr>
            <a:xfrm>
              <a:off x="3135616" y="1180992"/>
              <a:ext cx="1835793" cy="1258499"/>
            </a:xfrm>
            <a:prstGeom prst="rect">
              <a:avLst/>
            </a:prstGeom>
            <a:noFill/>
            <a:ln>
              <a:noFill/>
            </a:ln>
          </p:spPr>
          <p:txBody>
            <a:bodyPr lIns="16073" tIns="16073" rIns="16073" bIns="16073" anchor="t" anchorCtr="0">
              <a:noAutofit/>
            </a:bodyPr>
            <a:lstStyle/>
            <a:p>
              <a:pPr marL="64294" lvl="1" indent="-64294">
                <a:lnSpc>
                  <a:spcPct val="90000"/>
                </a:lnSpc>
                <a:buClr>
                  <a:prstClr val="black"/>
                </a:buClr>
                <a:buSzPct val="100000"/>
                <a:buFont typeface="Lustria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 Light" panose="020F0302020204030204"/>
                  <a:ea typeface="Lustria"/>
                  <a:cs typeface="Lustria"/>
                  <a:sym typeface="Lustria"/>
                </a:rPr>
                <a:t>Purpose is to prepare the individual for the 4th Day</a:t>
              </a:r>
            </a:p>
            <a:p>
              <a:pPr marL="64294" lvl="1" indent="-64294">
                <a:lnSpc>
                  <a:spcPct val="90000"/>
                </a:lnSpc>
                <a:buClr>
                  <a:prstClr val="black"/>
                </a:buClr>
                <a:buSzPct val="100000"/>
                <a:buFont typeface="Lustria"/>
                <a:buChar char="•"/>
              </a:pPr>
              <a:endParaRPr lang="en-US" sz="1100" dirty="0">
                <a:solidFill>
                  <a:prstClr val="black"/>
                </a:solidFill>
                <a:latin typeface="Calibri Light" panose="020F0302020204030204"/>
                <a:ea typeface="Lustria"/>
                <a:cs typeface="Lustria"/>
                <a:sym typeface="Lustria"/>
              </a:endParaRPr>
            </a:p>
            <a:p>
              <a:pPr marL="64294" lvl="1" indent="-64294">
                <a:lnSpc>
                  <a:spcPct val="90000"/>
                </a:lnSpc>
                <a:buClr>
                  <a:prstClr val="black"/>
                </a:buClr>
                <a:buSzPct val="100000"/>
                <a:buFont typeface="Lustria"/>
                <a:buChar char="•"/>
              </a:pPr>
              <a:r>
                <a:rPr lang="en-US" sz="1100" b="1" i="1" dirty="0">
                  <a:solidFill>
                    <a:prstClr val="black"/>
                  </a:solidFill>
                  <a:latin typeface="Calibri" panose="020F0502020204030204" pitchFamily="34" charset="0"/>
                  <a:ea typeface="Lustria"/>
                  <a:cs typeface="Calibri" panose="020F0502020204030204" pitchFamily="34" charset="0"/>
                  <a:sym typeface="Lustria"/>
                </a:rPr>
                <a:t>Rollos, Meditations</a:t>
              </a:r>
            </a:p>
            <a:p>
              <a:pPr marL="64294" lvl="1" indent="-64294">
                <a:lnSpc>
                  <a:spcPct val="90000"/>
                </a:lnSpc>
                <a:buClr>
                  <a:prstClr val="black"/>
                </a:buClr>
                <a:buSzPct val="100000"/>
                <a:buFont typeface="Lustria"/>
                <a:buChar char="•"/>
              </a:pPr>
              <a:r>
                <a:rPr lang="en-US" sz="1100" b="1" i="1" dirty="0">
                  <a:solidFill>
                    <a:prstClr val="black"/>
                  </a:solidFill>
                  <a:latin typeface="Calibri" panose="020F0502020204030204" pitchFamily="34" charset="0"/>
                  <a:ea typeface="Lustria"/>
                  <a:cs typeface="Calibri" panose="020F0502020204030204" pitchFamily="34" charset="0"/>
                  <a:sym typeface="Lustria"/>
                </a:rPr>
                <a:t>Activities</a:t>
              </a:r>
            </a:p>
          </p:txBody>
        </p:sp>
        <p:sp>
          <p:nvSpPr>
            <p:cNvPr id="15" name="Shape 424">
              <a:extLst>
                <a:ext uri="{FF2B5EF4-FFF2-40B4-BE49-F238E27FC236}">
                  <a16:creationId xmlns:a16="http://schemas.microsoft.com/office/drawing/2014/main" id="{71F3BCCC-50DE-7145-96D4-EF6A11689AA2}"/>
                </a:ext>
              </a:extLst>
            </p:cNvPr>
            <p:cNvSpPr/>
            <p:nvPr/>
          </p:nvSpPr>
          <p:spPr>
            <a:xfrm>
              <a:off x="4156326" y="-140313"/>
              <a:ext cx="2829392" cy="28293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2" y="31561"/>
                  </a:moveTo>
                  <a:lnTo>
                    <a:pt x="9922" y="31561"/>
                  </a:lnTo>
                  <a:cubicBezTo>
                    <a:pt x="19627" y="14472"/>
                    <a:pt x="37376" y="3511"/>
                    <a:pt x="57002" y="2488"/>
                  </a:cubicBezTo>
                  <a:cubicBezTo>
                    <a:pt x="76628" y="1466"/>
                    <a:pt x="95421" y="10522"/>
                    <a:pt x="106850" y="26510"/>
                  </a:cubicBezTo>
                  <a:lnTo>
                    <a:pt x="108937" y="25324"/>
                  </a:lnTo>
                  <a:lnTo>
                    <a:pt x="108505" y="32454"/>
                  </a:lnTo>
                  <a:lnTo>
                    <a:pt x="101599" y="29491"/>
                  </a:lnTo>
                  <a:lnTo>
                    <a:pt x="103686" y="28306"/>
                  </a:lnTo>
                  <a:lnTo>
                    <a:pt x="103686" y="28306"/>
                  </a:lnTo>
                  <a:cubicBezTo>
                    <a:pt x="92910" y="13452"/>
                    <a:pt x="75325" y="5091"/>
                    <a:pt x="57002" y="6110"/>
                  </a:cubicBezTo>
                  <a:cubicBezTo>
                    <a:pt x="38679" y="7130"/>
                    <a:pt x="22129" y="17389"/>
                    <a:pt x="13067" y="33347"/>
                  </a:cubicBezTo>
                  <a:close/>
                </a:path>
              </a:pathLst>
            </a:custGeom>
            <a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lIns="51427" tIns="51427" rIns="51427" bIns="51427" anchor="ctr" anchorCtr="0">
              <a:noAutofit/>
            </a:bodyPr>
            <a:lstStyle/>
            <a:p>
              <a:endParaRPr sz="1013">
                <a:solidFill>
                  <a:prstClr val="black"/>
                </a:solidFill>
              </a:endParaRPr>
            </a:p>
          </p:txBody>
        </p:sp>
        <p:sp>
          <p:nvSpPr>
            <p:cNvPr id="16" name="Shape 425">
              <a:extLst>
                <a:ext uri="{FF2B5EF4-FFF2-40B4-BE49-F238E27FC236}">
                  <a16:creationId xmlns:a16="http://schemas.microsoft.com/office/drawing/2014/main" id="{5E0BF337-8579-2247-ACE0-4FDC0F15F612}"/>
                </a:ext>
              </a:extLst>
            </p:cNvPr>
            <p:cNvSpPr/>
            <p:nvPr/>
          </p:nvSpPr>
          <p:spPr>
            <a:xfrm>
              <a:off x="3135616" y="113345"/>
              <a:ext cx="2006516" cy="797924"/>
            </a:xfrm>
            <a:prstGeom prst="roundRect">
              <a:avLst>
                <a:gd name="adj" fmla="val 10000"/>
              </a:avLst>
            </a:prstGeom>
            <a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lIns="51427" tIns="51427" rIns="51427" bIns="51427" anchor="ctr" anchorCtr="0">
              <a:noAutofit/>
            </a:bodyPr>
            <a:lstStyle/>
            <a:p>
              <a:endParaRPr sz="1013">
                <a:solidFill>
                  <a:prstClr val="black"/>
                </a:solidFill>
              </a:endParaRPr>
            </a:p>
          </p:txBody>
        </p:sp>
        <p:sp>
          <p:nvSpPr>
            <p:cNvPr id="17" name="Shape 426">
              <a:extLst>
                <a:ext uri="{FF2B5EF4-FFF2-40B4-BE49-F238E27FC236}">
                  <a16:creationId xmlns:a16="http://schemas.microsoft.com/office/drawing/2014/main" id="{EC0CDD99-A40C-A246-9A28-186452F35763}"/>
                </a:ext>
              </a:extLst>
            </p:cNvPr>
            <p:cNvSpPr txBox="1"/>
            <p:nvPr/>
          </p:nvSpPr>
          <p:spPr>
            <a:xfrm>
              <a:off x="3262987" y="64903"/>
              <a:ext cx="1697401" cy="751184"/>
            </a:xfrm>
            <a:prstGeom prst="rect">
              <a:avLst/>
            </a:prstGeom>
            <a:noFill/>
            <a:ln>
              <a:noFill/>
            </a:ln>
          </p:spPr>
          <p:txBody>
            <a:bodyPr lIns="26789" tIns="17860" rIns="26789" bIns="1786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406" b="1" dirty="0">
                  <a:solidFill>
                    <a:prstClr val="white"/>
                  </a:solidFill>
                  <a:latin typeface="Lustria"/>
                  <a:ea typeface="Lustria"/>
                  <a:cs typeface="Lustria"/>
                  <a:sym typeface="Lustria"/>
                </a:rPr>
                <a:t>Weekend</a:t>
              </a:r>
            </a:p>
          </p:txBody>
        </p:sp>
        <p:sp>
          <p:nvSpPr>
            <p:cNvPr id="18" name="Shape 427">
              <a:extLst>
                <a:ext uri="{FF2B5EF4-FFF2-40B4-BE49-F238E27FC236}">
                  <a16:creationId xmlns:a16="http://schemas.microsoft.com/office/drawing/2014/main" id="{660ADDBB-4997-774D-81C4-FD685B2BF03B}"/>
                </a:ext>
              </a:extLst>
            </p:cNvPr>
            <p:cNvSpPr/>
            <p:nvPr/>
          </p:nvSpPr>
          <p:spPr>
            <a:xfrm>
              <a:off x="5830476" y="1020358"/>
              <a:ext cx="2257331" cy="186182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1427" tIns="51427" rIns="51427" bIns="51427" anchor="ctr" anchorCtr="0">
              <a:noAutofit/>
            </a:bodyPr>
            <a:lstStyle/>
            <a:p>
              <a:endParaRPr sz="1013">
                <a:solidFill>
                  <a:prstClr val="black"/>
                </a:solidFill>
              </a:endParaRPr>
            </a:p>
          </p:txBody>
        </p:sp>
        <p:sp>
          <p:nvSpPr>
            <p:cNvPr id="19" name="Shape 428">
              <a:extLst>
                <a:ext uri="{FF2B5EF4-FFF2-40B4-BE49-F238E27FC236}">
                  <a16:creationId xmlns:a16="http://schemas.microsoft.com/office/drawing/2014/main" id="{1F2C757F-A560-1A4C-A51A-33974A0CBF21}"/>
                </a:ext>
              </a:extLst>
            </p:cNvPr>
            <p:cNvSpPr txBox="1"/>
            <p:nvPr/>
          </p:nvSpPr>
          <p:spPr>
            <a:xfrm>
              <a:off x="5899899" y="1274383"/>
              <a:ext cx="2171639" cy="1377171"/>
            </a:xfrm>
            <a:prstGeom prst="rect">
              <a:avLst/>
            </a:prstGeom>
            <a:noFill/>
            <a:ln>
              <a:noFill/>
            </a:ln>
          </p:spPr>
          <p:txBody>
            <a:bodyPr lIns="16073" tIns="16073" rIns="16073" bIns="16073" anchor="t" anchorCtr="0">
              <a:noAutofit/>
            </a:bodyPr>
            <a:lstStyle/>
            <a:p>
              <a:pPr marL="64294" lvl="1" indent="-64294">
                <a:lnSpc>
                  <a:spcPct val="90000"/>
                </a:lnSpc>
                <a:buClr>
                  <a:prstClr val="black"/>
                </a:buClr>
                <a:buSzPct val="100000"/>
                <a:buFont typeface="Lustria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 Light" panose="020F0302020204030204"/>
                  <a:ea typeface="Lustria"/>
                  <a:cs typeface="Lustria"/>
                  <a:sym typeface="Lustria"/>
                </a:rPr>
                <a:t>Purpose – to continue living Piety, Study and Action through participation in </a:t>
              </a:r>
              <a:r>
                <a:rPr lang="en-US" sz="1100" b="1" i="1" dirty="0">
                  <a:solidFill>
                    <a:prstClr val="black"/>
                  </a:solidFill>
                  <a:latin typeface="Calibri" panose="020F0502020204030204" pitchFamily="34" charset="0"/>
                  <a:ea typeface="Lustria"/>
                  <a:cs typeface="Calibri" panose="020F0502020204030204" pitchFamily="34" charset="0"/>
                  <a:sym typeface="Lustria"/>
                </a:rPr>
                <a:t>Secuelas and Reunion Groups</a:t>
              </a:r>
            </a:p>
          </p:txBody>
        </p:sp>
        <p:sp>
          <p:nvSpPr>
            <p:cNvPr id="20" name="Shape 429">
              <a:extLst>
                <a:ext uri="{FF2B5EF4-FFF2-40B4-BE49-F238E27FC236}">
                  <a16:creationId xmlns:a16="http://schemas.microsoft.com/office/drawing/2014/main" id="{750E0DD6-B110-0842-BBFC-0A2FC2ED81EA}"/>
                </a:ext>
              </a:extLst>
            </p:cNvPr>
            <p:cNvSpPr/>
            <p:nvPr/>
          </p:nvSpPr>
          <p:spPr>
            <a:xfrm>
              <a:off x="5982459" y="3051827"/>
              <a:ext cx="2006516" cy="797924"/>
            </a:xfrm>
            <a:prstGeom prst="roundRect">
              <a:avLst>
                <a:gd name="adj" fmla="val 10000"/>
              </a:avLst>
            </a:prstGeom>
            <a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lIns="51427" tIns="51427" rIns="51427" bIns="51427" anchor="ctr" anchorCtr="0">
              <a:noAutofit/>
            </a:bodyPr>
            <a:lstStyle/>
            <a:p>
              <a:endParaRPr sz="1013">
                <a:solidFill>
                  <a:prstClr val="black"/>
                </a:solidFill>
              </a:endParaRPr>
            </a:p>
          </p:txBody>
        </p:sp>
        <p:sp>
          <p:nvSpPr>
            <p:cNvPr id="21" name="Shape 430">
              <a:extLst>
                <a:ext uri="{FF2B5EF4-FFF2-40B4-BE49-F238E27FC236}">
                  <a16:creationId xmlns:a16="http://schemas.microsoft.com/office/drawing/2014/main" id="{095F2BB7-E5FC-CC46-BCF2-37668F89295E}"/>
                </a:ext>
              </a:extLst>
            </p:cNvPr>
            <p:cNvSpPr txBox="1"/>
            <p:nvPr/>
          </p:nvSpPr>
          <p:spPr>
            <a:xfrm>
              <a:off x="6111763" y="3136206"/>
              <a:ext cx="1959776" cy="751184"/>
            </a:xfrm>
            <a:prstGeom prst="rect">
              <a:avLst/>
            </a:prstGeom>
            <a:noFill/>
            <a:ln>
              <a:noFill/>
            </a:ln>
          </p:spPr>
          <p:txBody>
            <a:bodyPr lIns="26789" tIns="17860" rIns="26789" bIns="1786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406" b="1" dirty="0">
                  <a:solidFill>
                    <a:prstClr val="white"/>
                  </a:solidFill>
                  <a:latin typeface="Lustria"/>
                  <a:ea typeface="Lustria"/>
                  <a:cs typeface="Lustria"/>
                  <a:sym typeface="Lustria"/>
                </a:rPr>
                <a:t>Fourth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09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wildernesstravel.com/images/trips/europe/spain/pilgrims_way-brian-mcgilloway-spain031-pan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441" y="1658739"/>
            <a:ext cx="7705372" cy="401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30186" y="164592"/>
            <a:ext cx="6343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 sz="1200" dirty="0">
                <a:latin typeface="Bradley Hand" charset="0"/>
                <a:ea typeface="Bradley Hand" charset="0"/>
                <a:cs typeface="Bradley Hand" charset="0"/>
              </a:rPr>
              <a:t>A bit of history</a:t>
            </a:r>
            <a:endParaRPr lang="en-US" altLang="x-none" sz="1200" b="1" dirty="0">
              <a:solidFill>
                <a:schemeClr val="bg2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92873" y="392055"/>
            <a:ext cx="8272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 sz="1800" dirty="0">
                <a:ea typeface="ＭＳ Ｐゴシック" charset="-128"/>
                <a:cs typeface="ＭＳ Ｐゴシック" charset="-128"/>
              </a:rPr>
              <a:t>The roots of Tres Dias began in a small island off the coast of Spain.</a:t>
            </a:r>
          </a:p>
          <a:p>
            <a:pPr algn="ctr"/>
            <a:r>
              <a:rPr lang="en-US" altLang="x-none" sz="1800" b="1" dirty="0">
                <a:ea typeface="ＭＳ Ｐゴシック" charset="-128"/>
                <a:cs typeface="ＭＳ Ｐゴシック" charset="-128"/>
              </a:rPr>
              <a:t>Eduardo Bonin </a:t>
            </a:r>
            <a:r>
              <a:rPr lang="en-US" altLang="x-none" sz="1800" dirty="0">
                <a:ea typeface="ＭＳ Ｐゴシック" charset="-128"/>
                <a:cs typeface="ＭＳ Ｐゴシック" charset="-128"/>
              </a:rPr>
              <a:t>and a group of young men had a burden to revitalize the church after the Spanish Civil War. </a:t>
            </a: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526514" y="5745560"/>
            <a:ext cx="79509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 sz="1600" dirty="0">
                <a:ea typeface="ＭＳ Ｐゴシック" charset="-128"/>
                <a:cs typeface="ＭＳ Ｐゴシック" charset="-128"/>
              </a:rPr>
              <a:t>They were preparing for a pilgrimage to Camino De Santiago (Way of St. James) in Spain, so they developed a </a:t>
            </a:r>
            <a:r>
              <a:rPr lang="en-US" altLang="x-none" sz="1600" b="1" dirty="0">
                <a:latin typeface="Arial Rounded MT Bold" charset="0"/>
                <a:ea typeface="Arial Rounded MT Bold" charset="0"/>
                <a:cs typeface="Arial Rounded MT Bold" charset="0"/>
              </a:rPr>
              <a:t>week-long short-course in Christianity</a:t>
            </a:r>
            <a:r>
              <a:rPr lang="en-US" altLang="x-none" sz="1600" dirty="0">
                <a:ea typeface="ＭＳ Ｐゴシック" charset="-128"/>
                <a:cs typeface="ＭＳ Ｐゴシック" charset="-128"/>
              </a:rPr>
              <a:t>. It was eventually shortened to </a:t>
            </a:r>
            <a:r>
              <a:rPr lang="en-US" altLang="x-none" sz="1600" dirty="0">
                <a:latin typeface="Chalkboard" charset="0"/>
                <a:ea typeface="ＭＳ Ｐゴシック" charset="-128"/>
                <a:cs typeface="ＭＳ Ｐゴシック" charset="-128"/>
              </a:rPr>
              <a:t>three days</a:t>
            </a:r>
            <a:r>
              <a:rPr lang="en-US" altLang="x-none" sz="1600" dirty="0">
                <a:ea typeface="ＭＳ Ｐゴシック" charset="-128"/>
                <a:cs typeface="ＭＳ Ｐゴシック" charset="-128"/>
              </a:rPr>
              <a:t> so more men could attend. Soon, Cursillo </a:t>
            </a:r>
            <a:r>
              <a:rPr lang="en-US" altLang="x-none" sz="1600" i="1" dirty="0">
                <a:ea typeface="ＭＳ Ｐゴシック" charset="-128"/>
                <a:cs typeface="ＭＳ Ｐゴシック" charset="-128"/>
              </a:rPr>
              <a:t>swept across Spain. </a:t>
            </a:r>
            <a:endParaRPr lang="en-US" altLang="x-none" sz="1425" i="1" dirty="0">
              <a:solidFill>
                <a:schemeClr val="bg2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294" name="Picture 6" descr="original weeke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86" y="3816036"/>
            <a:ext cx="2495063" cy="16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Eduardo bonnin as young ma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0649">
            <a:off x="453157" y="1259147"/>
            <a:ext cx="1527237" cy="221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Down Arrow 8"/>
          <p:cNvSpPr>
            <a:spLocks noChangeArrowheads="1"/>
          </p:cNvSpPr>
          <p:nvPr/>
        </p:nvSpPr>
        <p:spPr bwMode="auto">
          <a:xfrm rot="-928611">
            <a:off x="1577580" y="3213497"/>
            <a:ext cx="363140" cy="733425"/>
          </a:xfrm>
          <a:prstGeom prst="downArrow">
            <a:avLst>
              <a:gd name="adj1" fmla="val 50000"/>
              <a:gd name="adj2" fmla="val 500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x-none" altLang="x-none" sz="54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245" y="1513320"/>
            <a:ext cx="2311001" cy="1631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DA2FB-8C44-4B4C-8883-A7C91C93B8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2002" y="4296098"/>
            <a:ext cx="1061588" cy="109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939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DD6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361" y="982500"/>
            <a:ext cx="3351241" cy="447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" algn="ctr">
              <a:lnSpc>
                <a:spcPct val="150000"/>
              </a:lnSpc>
              <a:tabLst>
                <a:tab pos="41672" algn="l"/>
              </a:tabLst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   THE PRE-WEEKEND PHASE</a:t>
            </a:r>
          </a:p>
          <a:p>
            <a:pPr>
              <a:spcAft>
                <a:spcPts val="450"/>
              </a:spcAft>
              <a:tabLst>
                <a:tab pos="385763" algn="l"/>
              </a:tabLst>
            </a:pPr>
            <a:endParaRPr lang="en-US" sz="1600" b="1" u="sng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Aft>
                <a:spcPts val="450"/>
              </a:spcAft>
              <a:buAutoNum type="arabicPeriod"/>
              <a:tabLst>
                <a:tab pos="385763" algn="l"/>
              </a:tabLst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 candidate be sponsored for participation in all phases of the TRES DIAS Movement, rather than just the Weekend. </a:t>
            </a:r>
          </a:p>
          <a:p>
            <a:pPr marL="257175" indent="-257175">
              <a:spcAft>
                <a:spcPts val="450"/>
              </a:spcAft>
              <a:buAutoNum type="arabicPeriod"/>
              <a:tabLst>
                <a:tab pos="385763" algn="l"/>
              </a:tabLst>
            </a:pPr>
            <a:endParaRPr lang="en-US" sz="16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Aft>
                <a:spcPts val="450"/>
              </a:spcAft>
              <a:buAutoNum type="arabicPeriod" startAt="2"/>
              <a:tabLst>
                <a:tab pos="385763" algn="l"/>
              </a:tabLst>
            </a:pPr>
            <a:r>
              <a:rPr lang="en-US" sz="16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candidates be sponsored by a member of the chartered TRES DIAS community or a similar community approved by TRES DIAS.</a:t>
            </a:r>
          </a:p>
          <a:p>
            <a:pPr>
              <a:spcAft>
                <a:spcPts val="450"/>
              </a:spcAft>
              <a:tabLst>
                <a:tab pos="385763" algn="l"/>
              </a:tabLst>
            </a:pPr>
            <a:r>
              <a:rPr lang="en-US" sz="16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57175" indent="-257175">
              <a:spcAft>
                <a:spcPts val="450"/>
              </a:spcAft>
              <a:buAutoNum type="arabicPeriod" startAt="3"/>
              <a:tabLst>
                <a:tab pos="385763" algn="l"/>
              </a:tabLst>
            </a:pPr>
            <a:r>
              <a:rPr lang="en-US" sz="16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candidates have a desire for a closer relationship with Jesus Christ as their Lord and Savior.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F3BA6-577A-E24E-BECA-607DAC6C6892}"/>
              </a:ext>
            </a:extLst>
          </p:cNvPr>
          <p:cNvSpPr txBox="1"/>
          <p:nvPr/>
        </p:nvSpPr>
        <p:spPr>
          <a:xfrm>
            <a:off x="4189810" y="1168004"/>
            <a:ext cx="4650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i="1" dirty="0"/>
              <a:t>Candidates sponsored for all three phases.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i="1" dirty="0"/>
              <a:t>By a member of a chartered TD community.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i="1" dirty="0"/>
              <a:t>Candidates desire a closer relationship with Christ.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2AD97-77FA-ED4E-9298-A1B6E8E7C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052" y="3220292"/>
            <a:ext cx="4322095" cy="2627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52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162" y="528815"/>
            <a:ext cx="5353084" cy="4752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85763" algn="l"/>
              </a:tabLst>
            </a:pPr>
            <a:r>
              <a:rPr lang="en-US" sz="1500" b="1" u="sng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   THE ESSENTIALS OF THE PRE-WEEKEND PHASE</a:t>
            </a:r>
          </a:p>
          <a:p>
            <a:pPr>
              <a:spcAft>
                <a:spcPts val="450"/>
              </a:spcAft>
              <a:tabLst>
                <a:tab pos="385763" algn="l"/>
              </a:tabLst>
            </a:pPr>
            <a:endParaRPr lang="en-US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9335" indent="-389335">
              <a:spcAft>
                <a:spcPts val="450"/>
              </a:spcAft>
              <a:buAutoNum type="arabicPeriod" startAt="4"/>
              <a:tabLst>
                <a:tab pos="385763" algn="l"/>
              </a:tabLst>
            </a:pPr>
            <a:r>
              <a:rPr lang="en-US" sz="1725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candidates be accepted from </a:t>
            </a:r>
            <a:r>
              <a:rPr lang="en-US" sz="1725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 Christian denominations.</a:t>
            </a:r>
          </a:p>
          <a:p>
            <a:pPr marL="389335" indent="-389335">
              <a:spcAft>
                <a:spcPts val="450"/>
              </a:spcAft>
              <a:buAutoNum type="arabicPeriod" startAt="4"/>
              <a:tabLst>
                <a:tab pos="385763" algn="l"/>
              </a:tabLst>
            </a:pPr>
            <a:endParaRPr lang="en-US" sz="1725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9335" indent="-389335">
              <a:spcAft>
                <a:spcPts val="450"/>
              </a:spcAft>
              <a:buAutoNum type="arabicPeriod" startAt="5"/>
              <a:tabLst>
                <a:tab pos="385763" algn="l"/>
              </a:tabLst>
            </a:pPr>
            <a:r>
              <a:rPr lang="en-US" sz="1725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candidates </a:t>
            </a:r>
            <a:r>
              <a:rPr lang="en-US" sz="1725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at least 21 years of age.</a:t>
            </a:r>
            <a:r>
              <a:rPr lang="en-US" sz="1725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However,  if a local secretariat, using its best judgement, finds a sound and compelling reason, </a:t>
            </a:r>
            <a:r>
              <a:rPr lang="en-US" sz="1725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(such as spouse of a </a:t>
            </a:r>
            <a:r>
              <a:rPr lang="en-US" sz="1725" b="1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Pescador</a:t>
            </a:r>
            <a:r>
              <a:rPr lang="en-US" sz="1725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 military personnel</a:t>
            </a:r>
            <a:r>
              <a:rPr lang="en-US" sz="1725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it OCCASIONALLY, on a case by case basis, may accept a candidate who at least 18 years of age.</a:t>
            </a:r>
          </a:p>
          <a:p>
            <a:pPr>
              <a:spcAft>
                <a:spcPts val="450"/>
              </a:spcAft>
              <a:tabLst>
                <a:tab pos="385763" algn="l"/>
              </a:tabLst>
            </a:pPr>
            <a:endParaRPr lang="en-US" sz="1725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450"/>
              </a:spcAft>
              <a:buAutoNum type="arabicPeriod" startAt="6"/>
              <a:tabLst>
                <a:tab pos="385763" algn="l"/>
              </a:tabLst>
            </a:pPr>
            <a:r>
              <a:rPr lang="en-US" sz="1725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candidates have not previously made a TRES DIAS weekend or similar experience recognized as equivalent by TRES DIAS.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306" y="920701"/>
            <a:ext cx="2747876" cy="142889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74465">
            <a:off x="4085169" y="5423690"/>
            <a:ext cx="1098330" cy="865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7810">
            <a:off x="5933540" y="3330122"/>
            <a:ext cx="2693407" cy="2242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287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79" y="1027333"/>
            <a:ext cx="3123847" cy="560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-214313" algn="just"/>
            <a:r>
              <a:rPr lang="en-US" sz="1350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500" i="1" dirty="0">
                <a:latin typeface="Century Gothic" charset="0"/>
                <a:ea typeface="Century Gothic" charset="0"/>
                <a:cs typeface="Century Gothic" charset="0"/>
              </a:rPr>
              <a:t>1</a:t>
            </a:r>
            <a:r>
              <a:rPr lang="en-US" sz="1500" b="1" i="1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US" sz="1500" b="1" i="1" dirty="0">
                <a:latin typeface="Candara" charset="0"/>
                <a:ea typeface="Candara" charset="0"/>
                <a:cs typeface="Candara" charset="0"/>
              </a:rPr>
              <a:t>That the weekend have the following characteristics:</a:t>
            </a:r>
          </a:p>
          <a:p>
            <a:pPr marL="68580" indent="-214313" algn="just"/>
            <a:r>
              <a:rPr lang="en-US" sz="1500" b="1" dirty="0">
                <a:latin typeface="Candara" charset="0"/>
                <a:ea typeface="Candara" charset="0"/>
                <a:cs typeface="Candara" charset="0"/>
              </a:rPr>
              <a:t>	</a:t>
            </a:r>
          </a:p>
          <a:p>
            <a:pPr marL="433388" indent="-257175">
              <a:buFont typeface="Arial" charset="0"/>
              <a:buChar char="•"/>
            </a:pPr>
            <a:r>
              <a:rPr lang="en-US" sz="1650" b="1" dirty="0">
                <a:latin typeface="Candara" charset="0"/>
                <a:ea typeface="Candara" charset="0"/>
                <a:cs typeface="Candara" charset="0"/>
              </a:rPr>
              <a:t>It is a </a:t>
            </a:r>
            <a:r>
              <a:rPr lang="en-US" sz="1650" b="1" i="1" dirty="0">
                <a:latin typeface="Candara" charset="0"/>
                <a:ea typeface="Candara" charset="0"/>
                <a:cs typeface="Candara" charset="0"/>
              </a:rPr>
              <a:t>weekend of l</a:t>
            </a:r>
            <a:r>
              <a:rPr lang="en-US" sz="1650" b="1" i="1" dirty="0">
                <a:solidFill>
                  <a:srgbClr val="7030A0"/>
                </a:solidFill>
                <a:latin typeface="Candara" charset="0"/>
                <a:ea typeface="Candara" charset="0"/>
                <a:cs typeface="Candara" charset="0"/>
              </a:rPr>
              <a:t>iving in Christian communit</a:t>
            </a:r>
            <a:r>
              <a:rPr lang="en-US" sz="1650" b="1" dirty="0">
                <a:solidFill>
                  <a:srgbClr val="7030A0"/>
                </a:solidFill>
                <a:latin typeface="Candara" charset="0"/>
                <a:ea typeface="Candara" charset="0"/>
                <a:cs typeface="Candara" charset="0"/>
              </a:rPr>
              <a:t>y </a:t>
            </a:r>
            <a:r>
              <a:rPr lang="en-US" sz="1650" b="1" dirty="0">
                <a:latin typeface="Candara" charset="0"/>
                <a:ea typeface="Candara" charset="0"/>
                <a:cs typeface="Candara" charset="0"/>
              </a:rPr>
              <a:t>involving a combination of </a:t>
            </a:r>
            <a:r>
              <a:rPr lang="en-US" sz="1650" b="1" i="1" dirty="0">
                <a:latin typeface="Candara" charset="0"/>
                <a:ea typeface="Candara" charset="0"/>
                <a:cs typeface="Candara" charset="0"/>
              </a:rPr>
              <a:t>carefully developed activities</a:t>
            </a:r>
            <a:r>
              <a:rPr lang="en-US" sz="1650" b="1" dirty="0">
                <a:latin typeface="Candara" charset="0"/>
                <a:ea typeface="Candara" charset="0"/>
                <a:cs typeface="Candara" charset="0"/>
              </a:rPr>
              <a:t> and teachings which are meant to lead to a </a:t>
            </a:r>
            <a:r>
              <a:rPr lang="en-US" sz="1650" b="1" i="1" dirty="0">
                <a:latin typeface="Candara" charset="0"/>
                <a:ea typeface="Candara" charset="0"/>
                <a:cs typeface="Candara" charset="0"/>
              </a:rPr>
              <a:t>fuller personal commitment to Christ.</a:t>
            </a:r>
          </a:p>
          <a:p>
            <a:pPr marL="433388" indent="-257175">
              <a:buFont typeface="Arial" charset="0"/>
              <a:buChar char="•"/>
            </a:pPr>
            <a:endParaRPr lang="en-US" sz="1650" b="1" dirty="0">
              <a:latin typeface="Candara" charset="0"/>
              <a:ea typeface="Candara" charset="0"/>
              <a:cs typeface="Candara" charset="0"/>
            </a:endParaRPr>
          </a:p>
          <a:p>
            <a:pPr marL="471488" indent="-257175">
              <a:buFont typeface="Arial" charset="0"/>
              <a:buChar char="•"/>
              <a:tabLst>
                <a:tab pos="600075" algn="l"/>
              </a:tabLst>
            </a:pPr>
            <a:r>
              <a:rPr lang="en-US" sz="1650" b="1" dirty="0">
                <a:latin typeface="Candara" charset="0"/>
                <a:ea typeface="Candara" charset="0"/>
                <a:cs typeface="Candara" charset="0"/>
              </a:rPr>
              <a:t>It embodies personal witness, but it is not a revival meeting.</a:t>
            </a:r>
          </a:p>
          <a:p>
            <a:pPr marL="471488" indent="-257175">
              <a:buFont typeface="Arial" charset="0"/>
              <a:buChar char="•"/>
              <a:tabLst>
                <a:tab pos="600075" algn="l"/>
              </a:tabLst>
            </a:pPr>
            <a:endParaRPr lang="en-US" sz="1650" b="1" dirty="0">
              <a:latin typeface="Candara" charset="0"/>
              <a:ea typeface="Candara" charset="0"/>
              <a:cs typeface="Candara" charset="0"/>
            </a:endParaRPr>
          </a:p>
          <a:p>
            <a:pPr marL="471488" indent="-257175">
              <a:buFont typeface="Arial" charset="0"/>
              <a:buChar char="•"/>
              <a:tabLst>
                <a:tab pos="600075" algn="l"/>
              </a:tabLst>
            </a:pPr>
            <a:r>
              <a:rPr lang="en-US" sz="1650" b="1" dirty="0">
                <a:latin typeface="Candara" charset="0"/>
                <a:ea typeface="Candara" charset="0"/>
                <a:cs typeface="Candara" charset="0"/>
              </a:rPr>
              <a:t>It employs group dynamics, but it is neither sensitivity training </a:t>
            </a:r>
            <a:r>
              <a:rPr lang="en-US" sz="1650" b="1" i="1" dirty="0">
                <a:latin typeface="Candara" charset="0"/>
                <a:ea typeface="Candara" charset="0"/>
                <a:cs typeface="Candara" charset="0"/>
              </a:rPr>
              <a:t>nor group therapy.</a:t>
            </a:r>
          </a:p>
          <a:p>
            <a:pPr marL="214313" algn="just">
              <a:tabLst>
                <a:tab pos="600075" algn="l"/>
              </a:tabLst>
            </a:pPr>
            <a:r>
              <a:rPr lang="en-US" sz="1650" dirty="0">
                <a:latin typeface="Century Gothic" charset="0"/>
                <a:ea typeface="Century Gothic" charset="0"/>
                <a:cs typeface="Century Gothic" charset="0"/>
              </a:rPr>
              <a:t>         </a:t>
            </a:r>
          </a:p>
          <a:p>
            <a:pPr marL="214313" algn="just">
              <a:tabLst>
                <a:tab pos="600075" algn="l"/>
              </a:tabLst>
            </a:pPr>
            <a:r>
              <a:rPr lang="en-US" sz="1650" dirty="0">
                <a:latin typeface="Century Gothic" charset="0"/>
                <a:ea typeface="Century Gothic" charset="0"/>
                <a:cs typeface="Century Gothic" charset="0"/>
              </a:rPr>
              <a:t>	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4725" y="1026774"/>
            <a:ext cx="45925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3.2    </a:t>
            </a:r>
            <a:r>
              <a:rPr lang="en-US" sz="2100" b="1" dirty="0"/>
              <a:t>Essentials of the Weekend Phase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4FF66-3DE8-2540-AE89-1BA403F7E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001" y="1709169"/>
            <a:ext cx="5060203" cy="2839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9E6EB8-9487-054B-BA42-C8E9B66B408E}"/>
              </a:ext>
            </a:extLst>
          </p:cNvPr>
          <p:cNvSpPr txBox="1"/>
          <p:nvPr/>
        </p:nvSpPr>
        <p:spPr>
          <a:xfrm>
            <a:off x="3374725" y="4833257"/>
            <a:ext cx="5484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ndara" panose="020E0502030303020204" pitchFamily="34" charset="0"/>
              </a:rPr>
              <a:t>We live in Christian community for three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ndara" panose="020E0502030303020204" pitchFamily="34" charset="0"/>
              </a:rPr>
              <a:t>The activities and teachings are carefully developed.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ndara" panose="020E0502030303020204" pitchFamily="34" charset="0"/>
              </a:rPr>
              <a:t>The Rollos are personal witness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ndara" panose="020E0502030303020204" pitchFamily="34" charset="0"/>
              </a:rPr>
              <a:t>We aren’t there for group therapy.</a:t>
            </a:r>
          </a:p>
        </p:txBody>
      </p:sp>
    </p:spTree>
    <p:extLst>
      <p:ext uri="{BB962C8B-B14F-4D97-AF65-F5344CB8AC3E}">
        <p14:creationId xmlns:p14="http://schemas.microsoft.com/office/powerpoint/2010/main" val="164090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  <a:alpha val="82000"/>
              </a:schemeClr>
            </a:gs>
            <a:gs pos="15000">
              <a:srgbClr val="FFD579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181" y="702674"/>
            <a:ext cx="32762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tabLst>
                <a:tab pos="600075" algn="l"/>
              </a:tabLst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D.	 It employs theological instruction that encourages the candidate to study his/her own Christian beliefs, but it is </a:t>
            </a:r>
            <a:r>
              <a:rPr lang="en-US" b="1" i="1" dirty="0">
                <a:latin typeface="Cambria" charset="0"/>
                <a:ea typeface="Cambria" charset="0"/>
                <a:cs typeface="Cambria" charset="0"/>
              </a:rPr>
              <a:t>not a course in doctrine.</a:t>
            </a:r>
          </a:p>
          <a:p>
            <a:pPr marL="428625" indent="-214313">
              <a:tabLst>
                <a:tab pos="600075" algn="l"/>
              </a:tabLst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428625" indent="-214313">
              <a:tabLst>
                <a:tab pos="600075" algn="l"/>
              </a:tabLst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E. It includes a period of silent introspection, but it is </a:t>
            </a:r>
            <a:r>
              <a:rPr lang="en-US" b="1" i="1" dirty="0">
                <a:latin typeface="Cambria" charset="0"/>
                <a:ea typeface="Cambria" charset="0"/>
                <a:cs typeface="Cambria" charset="0"/>
              </a:rPr>
              <a:t>not a retreat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428625" indent="-214313">
              <a:tabLst>
                <a:tab pos="600075" algn="l"/>
              </a:tabLst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428625" indent="-214313">
              <a:tabLst>
                <a:tab pos="600075" algn="l"/>
              </a:tabLst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F.  It is </a:t>
            </a:r>
            <a:r>
              <a:rPr lang="en-US" b="1" i="1" dirty="0">
                <a:latin typeface="Cambria" charset="0"/>
                <a:ea typeface="Cambria" charset="0"/>
                <a:cs typeface="Cambria" charset="0"/>
              </a:rPr>
              <a:t>a renewal experience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for Christians and is not necessarily a conversion experience.</a:t>
            </a:r>
          </a:p>
          <a:p>
            <a:pPr marL="428625" indent="-214313" algn="r">
              <a:tabLst>
                <a:tab pos="600075" algn="l"/>
              </a:tabLst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214313" algn="r">
              <a:tabLst>
                <a:tab pos="600075" algn="l"/>
              </a:tabLst>
            </a:pPr>
            <a:r>
              <a:rPr lang="en-US" sz="13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214313" algn="r">
              <a:tabLst>
                <a:tab pos="600075" algn="l"/>
              </a:tabLst>
            </a:pPr>
            <a:r>
              <a:rPr lang="en-US" sz="13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91" y="3997959"/>
            <a:ext cx="3032924" cy="15551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2045">
            <a:off x="3437226" y="2282103"/>
            <a:ext cx="912487" cy="71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053" y="343024"/>
            <a:ext cx="3868988" cy="217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EFAB5-177B-8047-A27B-675C4BEC0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528" y="4447667"/>
            <a:ext cx="3837703" cy="1764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A4F30-3251-2644-B475-8F91C7EB12CF}"/>
              </a:ext>
            </a:extLst>
          </p:cNvPr>
          <p:cNvSpPr txBox="1"/>
          <p:nvPr/>
        </p:nvSpPr>
        <p:spPr>
          <a:xfrm>
            <a:off x="4617528" y="2799944"/>
            <a:ext cx="3837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Candara" panose="020E0502030303020204" pitchFamily="34" charset="0"/>
              </a:rPr>
              <a:t>Not a course in doctrine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Candara" panose="020E0502030303020204" pitchFamily="34" charset="0"/>
              </a:rPr>
              <a:t>Not a normal “retreat.”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Candara" panose="020E0502030303020204" pitchFamily="34" charset="0"/>
              </a:rPr>
              <a:t>Spiritual renewal experience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Candara" panose="020E0502030303020204" pitchFamily="34" charset="0"/>
              </a:rPr>
              <a:t>Occasionally a conversion, but not the goal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579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639" y="1319272"/>
            <a:ext cx="2869936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25" dirty="0">
              <a:latin typeface="Century Gothic" charset="0"/>
              <a:ea typeface="Century Gothic" charset="0"/>
              <a:cs typeface="Century Gothic" charset="0"/>
            </a:endParaRPr>
          </a:p>
          <a:p>
            <a:pPr indent="9525">
              <a:tabLst>
                <a:tab pos="289322" algn="l"/>
              </a:tabLst>
            </a:pPr>
            <a:r>
              <a:rPr lang="en-US" sz="1500" b="1" dirty="0">
                <a:latin typeface="Cambria" charset="0"/>
                <a:ea typeface="Cambria" charset="0"/>
                <a:cs typeface="Cambria" charset="0"/>
              </a:rPr>
              <a:t>G.  It asks for basic faith, openness and a </a:t>
            </a:r>
            <a:r>
              <a:rPr lang="en-US" sz="1500" b="1" i="1" dirty="0">
                <a:latin typeface="Cambria" charset="0"/>
                <a:ea typeface="Cambria" charset="0"/>
                <a:cs typeface="Cambria" charset="0"/>
              </a:rPr>
              <a:t>seeking attitude </a:t>
            </a:r>
            <a:r>
              <a:rPr lang="en-US" sz="1500" b="1" dirty="0">
                <a:latin typeface="Cambria" charset="0"/>
                <a:ea typeface="Cambria" charset="0"/>
                <a:cs typeface="Cambria" charset="0"/>
              </a:rPr>
              <a:t>on the part of the candidate, but involves a great amount of dedication, prayer and </a:t>
            </a:r>
            <a:r>
              <a:rPr lang="en-US" sz="1500" b="1" i="1" dirty="0">
                <a:latin typeface="Cambria" charset="0"/>
                <a:ea typeface="Cambria" charset="0"/>
                <a:cs typeface="Cambria" charset="0"/>
              </a:rPr>
              <a:t>careful planning </a:t>
            </a:r>
            <a:r>
              <a:rPr lang="en-US" sz="1500" b="1" dirty="0">
                <a:latin typeface="Cambria" charset="0"/>
                <a:ea typeface="Cambria" charset="0"/>
                <a:cs typeface="Cambria" charset="0"/>
              </a:rPr>
              <a:t>on the part of the team.</a:t>
            </a:r>
          </a:p>
          <a:p>
            <a:endParaRPr lang="en-US" sz="1500" b="1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1500" b="1" dirty="0">
                <a:latin typeface="Cambria" charset="0"/>
                <a:ea typeface="Cambria" charset="0"/>
                <a:cs typeface="Cambria" charset="0"/>
              </a:rPr>
              <a:t>H.  It is an encounter with the Holy Spirit. However, TRES DIAS is  not a “</a:t>
            </a:r>
            <a:r>
              <a:rPr lang="en-US" sz="1500" b="1" i="1" dirty="0">
                <a:latin typeface="Cambria" charset="0"/>
                <a:ea typeface="Cambria" charset="0"/>
                <a:cs typeface="Cambria" charset="0"/>
              </a:rPr>
              <a:t>charismatic”</a:t>
            </a:r>
            <a:r>
              <a:rPr lang="en-US" sz="1500" b="1" dirty="0">
                <a:latin typeface="Cambria" charset="0"/>
                <a:ea typeface="Cambria" charset="0"/>
                <a:cs typeface="Cambria" charset="0"/>
              </a:rPr>
              <a:t> movement.</a:t>
            </a:r>
          </a:p>
          <a:p>
            <a:endParaRPr lang="en-US" sz="1500" b="1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1500" b="1" dirty="0">
                <a:latin typeface="Cambria" charset="0"/>
                <a:ea typeface="Cambria" charset="0"/>
                <a:cs typeface="Cambria" charset="0"/>
              </a:rPr>
              <a:t>I.   The weekend is a</a:t>
            </a:r>
            <a:r>
              <a:rPr lang="en-US" sz="1500" b="1" i="1" dirty="0">
                <a:latin typeface="Cambria" charset="0"/>
                <a:ea typeface="Cambria" charset="0"/>
                <a:cs typeface="Cambria" charset="0"/>
              </a:rPr>
              <a:t> tool of God,</a:t>
            </a:r>
            <a:r>
              <a:rPr lang="en-US" sz="1500" b="1" dirty="0">
                <a:latin typeface="Cambria" charset="0"/>
                <a:ea typeface="Cambria" charset="0"/>
                <a:cs typeface="Cambria" charset="0"/>
              </a:rPr>
              <a:t> not an end in itself. The weekend will not produce a permanent effect without Fourth Day  activity.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-528064" y="400262"/>
            <a:ext cx="5548745" cy="29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 algn="ctr">
              <a:lnSpc>
                <a:spcPct val="107000"/>
              </a:lnSpc>
              <a:spcAft>
                <a:spcPts val="600"/>
              </a:spcAft>
            </a:pPr>
            <a:r>
              <a:rPr lang="en-US" sz="1350" b="1" u="sng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   THE ESSENTIALS OF THE WEEKEND PHASE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F4350-1003-EE41-AADE-083E6E505E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693" y="4708777"/>
            <a:ext cx="1781573" cy="1781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45BBC4-8CCA-7140-A2CB-0712B16D3B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3090">
            <a:off x="4285703" y="4908183"/>
            <a:ext cx="1469953" cy="1469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8B059-074A-6240-B905-E21B703501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048" y="192564"/>
            <a:ext cx="4015485" cy="2253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3F66E7-91C3-B145-A830-1B1797FBC9D4}"/>
              </a:ext>
            </a:extLst>
          </p:cNvPr>
          <p:cNvSpPr txBox="1"/>
          <p:nvPr/>
        </p:nvSpPr>
        <p:spPr>
          <a:xfrm>
            <a:off x="3978233" y="2668101"/>
            <a:ext cx="4904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Faith, openness, seeking attitude from the candidates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Team is dedicated, prayerful and plans carefully.  </a:t>
            </a:r>
          </a:p>
          <a:p>
            <a:endParaRPr lang="en-US" sz="2000" b="1" dirty="0">
              <a:latin typeface="Candara" panose="020E0502030303020204" pitchFamily="34" charset="0"/>
            </a:endParaRPr>
          </a:p>
          <a:p>
            <a:r>
              <a:rPr lang="en-US" sz="2000" b="1" dirty="0">
                <a:latin typeface="Candara" panose="020E0502030303020204" pitchFamily="34" charset="0"/>
              </a:rPr>
              <a:t>Weekend is a TOOL OF GOD!</a:t>
            </a:r>
          </a:p>
        </p:txBody>
      </p:sp>
    </p:spTree>
    <p:extLst>
      <p:ext uri="{BB962C8B-B14F-4D97-AF65-F5344CB8AC3E}">
        <p14:creationId xmlns:p14="http://schemas.microsoft.com/office/powerpoint/2010/main" val="36165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707" y="1070246"/>
            <a:ext cx="2979675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dirty="0">
                <a:latin typeface="Candara" panose="020E0502030303020204" pitchFamily="34" charset="0"/>
                <a:ea typeface="Cambria" charset="0"/>
                <a:cs typeface="Cambria" charset="0"/>
              </a:rPr>
              <a:t>That the Spiritual Directors be </a:t>
            </a:r>
            <a:r>
              <a:rPr lang="en-US" sz="1575" b="1" i="1" dirty="0">
                <a:latin typeface="Candara" panose="020E0502030303020204" pitchFamily="34" charset="0"/>
                <a:ea typeface="Cambria" charset="0"/>
                <a:cs typeface="Cambria" charset="0"/>
              </a:rPr>
              <a:t>qualified to teach and counsel in spiritual matters</a:t>
            </a:r>
            <a:r>
              <a:rPr lang="en-US" sz="1575" dirty="0">
                <a:latin typeface="Candara" panose="020E0502030303020204" pitchFamily="34" charset="0"/>
                <a:ea typeface="Cambria" charset="0"/>
                <a:cs typeface="Cambria" charset="0"/>
              </a:rPr>
              <a:t> by his/her church or denomination.      </a:t>
            </a:r>
          </a:p>
          <a:p>
            <a:endParaRPr lang="en-US" sz="1575" dirty="0">
              <a:latin typeface="Candara" panose="020E0502030303020204" pitchFamily="34" charset="0"/>
              <a:ea typeface="Cambria" charset="0"/>
              <a:cs typeface="Cambria" charset="0"/>
            </a:endParaRPr>
          </a:p>
          <a:p>
            <a:r>
              <a:rPr lang="en-US" sz="1575" dirty="0">
                <a:latin typeface="Candara" panose="020E0502030303020204" pitchFamily="34" charset="0"/>
                <a:ea typeface="Cambria" charset="0"/>
                <a:cs typeface="Cambria" charset="0"/>
              </a:rPr>
              <a:t>That at least one of Spiritual Directors on the Weekend be ordained, licensed or credentialed and authorized to </a:t>
            </a:r>
            <a:r>
              <a:rPr lang="en-US" sz="1575" b="1" i="1" dirty="0">
                <a:latin typeface="Candara" panose="020E0502030303020204" pitchFamily="34" charset="0"/>
                <a:ea typeface="Cambria" charset="0"/>
                <a:cs typeface="Cambria" charset="0"/>
              </a:rPr>
              <a:t>regularly celebrate Holy Communion by his/her church or denomination.   </a:t>
            </a:r>
            <a:r>
              <a:rPr lang="en-US" sz="1500" b="1" i="1" dirty="0">
                <a:latin typeface="Candara" panose="020E0502030303020204" pitchFamily="34" charset="0"/>
                <a:ea typeface="Cambria" charset="0"/>
                <a:cs typeface="Cambria" charset="0"/>
              </a:rPr>
              <a:t> </a:t>
            </a:r>
          </a:p>
          <a:p>
            <a:endParaRPr lang="en-US" sz="1500" dirty="0">
              <a:latin typeface="Candara" panose="020E0502030303020204" pitchFamily="34" charset="0"/>
              <a:ea typeface="Cambria" charset="0"/>
              <a:cs typeface="Cambria" charset="0"/>
            </a:endParaRPr>
          </a:p>
          <a:p>
            <a:pPr lvl="1"/>
            <a:r>
              <a:rPr lang="en-US" sz="1350" i="1" dirty="0">
                <a:latin typeface="Candara" panose="020E0502030303020204" pitchFamily="34" charset="0"/>
                <a:ea typeface="Cambria" charset="0"/>
                <a:cs typeface="Cambria" charset="0"/>
              </a:rPr>
              <a:t>For the purpose of these Essentials “clergy” is intended to refer to those persons qualified to serve as Spiritual Directors. </a:t>
            </a:r>
            <a:endParaRPr lang="en-US" sz="1500" i="1" dirty="0">
              <a:latin typeface="Candara" panose="020E0502030303020204" pitchFamily="34" charset="0"/>
              <a:ea typeface="Cambria" charset="0"/>
              <a:cs typeface="Cambria" charset="0"/>
            </a:endParaRPr>
          </a:p>
          <a:p>
            <a:pPr lvl="1"/>
            <a:endParaRPr lang="en-US" sz="1500" i="1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1"/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1500" i="1" dirty="0"/>
          </a:p>
          <a:p>
            <a:pPr marL="257175" indent="-257175">
              <a:buFont typeface="+mj-lt"/>
              <a:buAutoNum type="arabicPeriod"/>
            </a:pPr>
            <a:endParaRPr lang="en-US" sz="1350" dirty="0"/>
          </a:p>
          <a:p>
            <a:pPr marL="300038" indent="-300038">
              <a:buAutoNum type="romanUcPeriod"/>
            </a:pPr>
            <a:endParaRPr lang="en-US" sz="1350" dirty="0"/>
          </a:p>
          <a:p>
            <a:pPr marL="300038" indent="-300038">
              <a:buAutoNum type="romanUcPeriod"/>
            </a:pPr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902" y="726427"/>
            <a:ext cx="1865185" cy="1440208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Rectangle 1"/>
          <p:cNvSpPr/>
          <p:nvPr/>
        </p:nvSpPr>
        <p:spPr>
          <a:xfrm>
            <a:off x="597551" y="288928"/>
            <a:ext cx="56192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   THE ESSENTIALS OF THE WEEKEND PHASE</a:t>
            </a:r>
            <a:br>
              <a:rPr lang="en-US" sz="1200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8F1B9-819B-194E-BB6E-87A8F22C95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902" y="2604134"/>
            <a:ext cx="2798938" cy="3701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AD8A7-CEFD-E940-BE18-BEB55F8528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252" y="726427"/>
            <a:ext cx="2651472" cy="3398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2DB5A0B6-BA6C-F641-9EAB-99C8465516AB}"/>
              </a:ext>
            </a:extLst>
          </p:cNvPr>
          <p:cNvSpPr/>
          <p:nvPr/>
        </p:nvSpPr>
        <p:spPr>
          <a:xfrm rot="923730">
            <a:off x="8200169" y="444335"/>
            <a:ext cx="420539" cy="70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ECD5E18B-8607-AF4C-A066-2E46350E4812}"/>
              </a:ext>
            </a:extLst>
          </p:cNvPr>
          <p:cNvSpPr/>
          <p:nvPr/>
        </p:nvSpPr>
        <p:spPr>
          <a:xfrm rot="12956110">
            <a:off x="3280482" y="4847281"/>
            <a:ext cx="635513" cy="867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6DBCB-8D3D-F04B-9565-6EC1B7B050FA}"/>
              </a:ext>
            </a:extLst>
          </p:cNvPr>
          <p:cNvSpPr txBox="1"/>
          <p:nvPr/>
        </p:nvSpPr>
        <p:spPr>
          <a:xfrm>
            <a:off x="6399840" y="4308670"/>
            <a:ext cx="2282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 err="1"/>
              <a:t>Tresdias.org</a:t>
            </a:r>
            <a:r>
              <a:rPr lang="en-US" sz="1350" i="1" dirty="0"/>
              <a:t> </a:t>
            </a:r>
          </a:p>
          <a:p>
            <a:pPr algn="ctr"/>
            <a:r>
              <a:rPr lang="en-US" sz="1350" i="1" dirty="0"/>
              <a:t>”Resources” </a:t>
            </a:r>
          </a:p>
        </p:txBody>
      </p:sp>
    </p:spTree>
    <p:extLst>
      <p:ext uri="{BB962C8B-B14F-4D97-AF65-F5344CB8AC3E}">
        <p14:creationId xmlns:p14="http://schemas.microsoft.com/office/powerpoint/2010/main" val="1511368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014" y="0"/>
            <a:ext cx="3846287" cy="6808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321469" algn="l"/>
              </a:tabLst>
            </a:pPr>
            <a:r>
              <a:rPr lang="en-US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   THE ESSENTIALS OF THE WEEKEND PHASE</a:t>
            </a:r>
            <a:endParaRPr lang="en-US" sz="1600" dirty="0"/>
          </a:p>
          <a:p>
            <a:pPr>
              <a:tabLst>
                <a:tab pos="321469" algn="l"/>
              </a:tabLst>
            </a:pPr>
            <a:endParaRPr lang="en-US" sz="1600" b="1" u="sng" dirty="0">
              <a:solidFill>
                <a:prstClr val="black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685800" lvl="1" indent="-342900">
              <a:lnSpc>
                <a:spcPct val="110000"/>
              </a:lnSpc>
              <a:buAutoNum type="arabicPeriod" startAt="4"/>
            </a:pP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That men and women attend separate weekends.  The  Spiritual Directors are exempted.</a:t>
            </a:r>
          </a:p>
          <a:p>
            <a:pPr marL="685800" lvl="1" indent="-342900">
              <a:lnSpc>
                <a:spcPct val="110000"/>
              </a:lnSpc>
              <a:buAutoNum type="arabicPeriod" startAt="4"/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  <a:p>
            <a:pPr marL="685800" lvl="1" indent="-342900">
              <a:lnSpc>
                <a:spcPct val="110000"/>
              </a:lnSpc>
              <a:buAutoNum type="arabicPeriod" startAt="4"/>
            </a:pP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That team members represent a </a:t>
            </a:r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spectrum of Christian denominations. (ecumenical) </a:t>
            </a:r>
          </a:p>
          <a:p>
            <a:pPr lvl="1" algn="just">
              <a:lnSpc>
                <a:spcPct val="110000"/>
              </a:lnSpc>
            </a:pPr>
            <a:endParaRPr lang="en-US" sz="1600" b="1" dirty="0">
              <a:latin typeface="Cambria" charset="0"/>
              <a:ea typeface="Cambria" charset="0"/>
              <a:cs typeface="Cambria" charset="0"/>
            </a:endParaRPr>
          </a:p>
          <a:p>
            <a:pPr marL="685800" lvl="1" indent="-342900">
              <a:lnSpc>
                <a:spcPct val="110000"/>
              </a:lnSpc>
              <a:buAutoNum type="arabicPeriod" startAt="4"/>
            </a:pP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That team members have previously made either a  TRES DIAS Weekend or a </a:t>
            </a:r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similar experience recognized by TRES DIAS. </a:t>
            </a:r>
          </a:p>
          <a:p>
            <a:pPr lvl="1">
              <a:lnSpc>
                <a:spcPct val="110000"/>
              </a:lnSpc>
            </a:pPr>
            <a:endParaRPr lang="en-US" sz="1600" b="1" dirty="0">
              <a:latin typeface="Cambria" charset="0"/>
              <a:ea typeface="Cambria" charset="0"/>
              <a:cs typeface="Cambria" charset="0"/>
            </a:endParaRPr>
          </a:p>
          <a:p>
            <a:pPr marL="686991" lvl="1" indent="-383381">
              <a:lnSpc>
                <a:spcPct val="110000"/>
              </a:lnSpc>
            </a:pP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7.	That the Rector be a lay person and be responsible for all aspects of the weekend, </a:t>
            </a:r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under the authority of the local sponsoring secretariat.</a:t>
            </a:r>
            <a:endParaRPr lang="en-US" sz="1600" i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lnSpc>
                <a:spcPct val="110000"/>
              </a:lnSpc>
            </a:pPr>
            <a:endParaRPr lang="en-US" b="1" u="sng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ED630-5510-8E48-A3B1-20C6457D0C4D}"/>
              </a:ext>
            </a:extLst>
          </p:cNvPr>
          <p:cNvSpPr txBox="1"/>
          <p:nvPr/>
        </p:nvSpPr>
        <p:spPr>
          <a:xfrm>
            <a:off x="4934323" y="230181"/>
            <a:ext cx="33693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erpetua" panose="02020502060401020303" pitchFamily="18" charset="77"/>
              </a:rPr>
              <a:t>Rector is a lay person</a:t>
            </a:r>
          </a:p>
          <a:p>
            <a:pPr algn="ctr"/>
            <a:endParaRPr lang="en-US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b="1" dirty="0"/>
          </a:p>
          <a:p>
            <a:endParaRPr lang="en-US" sz="1350" dirty="0"/>
          </a:p>
          <a:p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A3215-F279-A243-872D-3DA2DDFAB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137" y="845734"/>
            <a:ext cx="3485736" cy="255743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A31E5-428E-774B-973A-50465B728F8D}"/>
              </a:ext>
            </a:extLst>
          </p:cNvPr>
          <p:cNvSpPr txBox="1"/>
          <p:nvPr/>
        </p:nvSpPr>
        <p:spPr>
          <a:xfrm>
            <a:off x="5037873" y="3552309"/>
            <a:ext cx="3265815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ndara" panose="020E0502030303020204" pitchFamily="34" charset="0"/>
              </a:rPr>
              <a:t>The rector: Leads, guides, trains the team, works closely with the Secretariat. Rectors meet qualifications, are chosen for their spiritual maturity and teachable spirits.  </a:t>
            </a:r>
          </a:p>
          <a:p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1043ED-BB54-164D-A099-9DFDDC950E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823" y="5170098"/>
            <a:ext cx="2793914" cy="139695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4669">
            <a:off x="3768759" y="2783696"/>
            <a:ext cx="1033439" cy="644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250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91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382" y="612924"/>
            <a:ext cx="5425814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8.   That the team meet prior to the weekend to:</a:t>
            </a:r>
          </a:p>
          <a:p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257175" indent="-257175">
              <a:buFont typeface="Arial" charset="0"/>
              <a:buChar char="•"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Promote community</a:t>
            </a:r>
          </a:p>
          <a:p>
            <a:pPr marL="257175" indent="-257175">
              <a:buFont typeface="Arial" charset="0"/>
              <a:buChar char="•"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Receive instruction</a:t>
            </a:r>
          </a:p>
          <a:p>
            <a:pPr marL="257175" indent="-257175">
              <a:buFont typeface="Arial" charset="0"/>
              <a:buChar char="•"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Critique </a:t>
            </a:r>
            <a:r>
              <a:rPr lang="en-US" b="1" i="1" dirty="0">
                <a:latin typeface="Cambria" charset="0"/>
                <a:ea typeface="Cambria" charset="0"/>
                <a:cs typeface="Cambria" charset="0"/>
              </a:rPr>
              <a:t>all Rollos</a:t>
            </a:r>
          </a:p>
          <a:p>
            <a:pPr marL="257175" indent="-257175">
              <a:buFont typeface="Arial" charset="0"/>
              <a:buChar char="•"/>
            </a:pPr>
            <a:endParaRPr lang="en-US" sz="165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5" y="4739950"/>
            <a:ext cx="474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9"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That the TRES DIAS weekend be an intensive three-day program lasting approximately  72 hours.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969">
            <a:off x="5517375" y="4307249"/>
            <a:ext cx="1388667" cy="12974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81" y="1649089"/>
            <a:ext cx="1212970" cy="22533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t="7601" r="28176" b="3599"/>
          <a:stretch/>
        </p:blipFill>
        <p:spPr>
          <a:xfrm>
            <a:off x="4708831" y="1815029"/>
            <a:ext cx="1159963" cy="230371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3201">
            <a:off x="425385" y="2322997"/>
            <a:ext cx="822156" cy="647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673" y="2618470"/>
            <a:ext cx="1731761" cy="1731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6969">
            <a:off x="5754416" y="4665644"/>
            <a:ext cx="1734859" cy="16208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6A74FC-C78A-4642-9BE9-DA5D2E0B4D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956" y="1803846"/>
            <a:ext cx="4568480" cy="24100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79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483" y="143951"/>
            <a:ext cx="85575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500" i="1" dirty="0">
                <a:ea typeface="Arial" charset="0"/>
              </a:rPr>
              <a:t>Essentials 3.2 </a:t>
            </a:r>
            <a:endParaRPr lang="en-US" altLang="x-none" sz="1500" dirty="0">
              <a:ea typeface="Arial" charset="0"/>
            </a:endParaRPr>
          </a:p>
          <a:p>
            <a:pPr eaLnBrk="1" hangingPunct="1"/>
            <a:r>
              <a:rPr lang="en-US" altLang="x-none" sz="1350" dirty="0">
                <a:ea typeface="Arial" charset="0"/>
              </a:rPr>
              <a:t>	10.</a:t>
            </a:r>
            <a:r>
              <a:rPr lang="en-US" altLang="x-none" sz="1350" dirty="0">
                <a:latin typeface="Futura Medium" panose="020B0602020204020303" pitchFamily="34" charset="-79"/>
                <a:ea typeface="Arial" charset="0"/>
                <a:cs typeface="Futura Medium" panose="020B0602020204020303" pitchFamily="34" charset="-79"/>
              </a:rPr>
              <a:t> The team and candidates live in a </a:t>
            </a:r>
            <a:r>
              <a:rPr lang="en-US" altLang="x-none" sz="1350" b="1" dirty="0">
                <a:latin typeface="Futura Medium" panose="020B0602020204020303" pitchFamily="34" charset="-79"/>
                <a:ea typeface="Arial" charset="0"/>
                <a:cs typeface="Futura Medium" panose="020B0602020204020303" pitchFamily="34" charset="-79"/>
              </a:rPr>
              <a:t>cloistered environment</a:t>
            </a:r>
            <a:r>
              <a:rPr lang="en-US" altLang="x-none" sz="1350" dirty="0">
                <a:latin typeface="Futura Medium" panose="020B0602020204020303" pitchFamily="34" charset="-79"/>
                <a:ea typeface="Arial" charset="0"/>
                <a:cs typeface="Futura Medium" panose="020B0602020204020303" pitchFamily="34" charset="-79"/>
              </a:rPr>
              <a:t> </a:t>
            </a:r>
            <a:r>
              <a:rPr lang="en-US" altLang="x-none" sz="1350" i="1" dirty="0">
                <a:latin typeface="Futura Medium" panose="020B0602020204020303" pitchFamily="34" charset="-79"/>
                <a:ea typeface="Arial" charset="0"/>
                <a:cs typeface="Futura Medium" panose="020B0602020204020303" pitchFamily="34" charset="-79"/>
              </a:rPr>
              <a:t>for the entire weekend.</a:t>
            </a:r>
          </a:p>
          <a:p>
            <a:pPr eaLnBrk="1" hangingPunct="1"/>
            <a:r>
              <a:rPr lang="en-US" altLang="x-none" sz="1350" i="1" dirty="0">
                <a:latin typeface="Futura Medium" panose="020B0602020204020303" pitchFamily="34" charset="-79"/>
                <a:ea typeface="Arial" charset="0"/>
                <a:cs typeface="Futura Medium" panose="020B0602020204020303" pitchFamily="34" charset="-79"/>
              </a:rPr>
              <a:t>				</a:t>
            </a:r>
            <a:r>
              <a:rPr lang="en-US" altLang="x-none" sz="1350" dirty="0">
                <a:latin typeface="Futura Medium" panose="020B0602020204020303" pitchFamily="34" charset="-79"/>
                <a:ea typeface="Arial" charset="0"/>
                <a:cs typeface="Futura Medium" panose="020B0602020204020303" pitchFamily="34" charset="-79"/>
              </a:rPr>
              <a:t> (</a:t>
            </a:r>
            <a:r>
              <a:rPr lang="en-US" altLang="x-none" sz="1350" i="1" dirty="0">
                <a:latin typeface="Futura Medium" panose="020B0602020204020303" pitchFamily="34" charset="-79"/>
                <a:ea typeface="Arial" charset="0"/>
                <a:cs typeface="Futura Medium" panose="020B0602020204020303" pitchFamily="34" charset="-79"/>
              </a:rPr>
              <a:t>cloistered means “enclosed space”)</a:t>
            </a:r>
          </a:p>
        </p:txBody>
      </p:sp>
      <p:pic>
        <p:nvPicPr>
          <p:cNvPr id="66564" name="Picture 3" descr="cloi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69" y="1178527"/>
            <a:ext cx="4218757" cy="31504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286" y="5867483"/>
            <a:ext cx="825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 </a:t>
            </a:r>
            <a:endParaRPr lang="en-US" b="1" dirty="0"/>
          </a:p>
          <a:p>
            <a:pPr algn="ctr"/>
            <a:r>
              <a:rPr lang="en-US" b="1" dirty="0"/>
              <a:t>It is so important that TDI created a position paper for more clarification</a:t>
            </a:r>
            <a:r>
              <a:rPr lang="mr-IN" b="1" dirty="0"/>
              <a:t>…</a:t>
            </a:r>
            <a:r>
              <a:rPr lang="en-US" b="1" dirty="0"/>
              <a:t>.</a:t>
            </a:r>
          </a:p>
        </p:txBody>
      </p:sp>
      <p:pic>
        <p:nvPicPr>
          <p:cNvPr id="2" name="Picture 2" descr="C:\Users\Owner\AppData\Local\Microsoft\Windows\Temporary Internet Files\Content.IE5\F3JP9E01\MC90031861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2724">
            <a:off x="3651230" y="2900124"/>
            <a:ext cx="1373628" cy="15689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EF1FF2-E525-1442-B873-B33185D3DF9A}"/>
              </a:ext>
            </a:extLst>
          </p:cNvPr>
          <p:cNvSpPr txBox="1"/>
          <p:nvPr/>
        </p:nvSpPr>
        <p:spPr>
          <a:xfrm>
            <a:off x="5664530" y="1054743"/>
            <a:ext cx="30115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Cloister means: “</a:t>
            </a:r>
            <a:r>
              <a:rPr lang="en-US" sz="1600" i="1" dirty="0">
                <a:latin typeface="Lucida Handwriting" panose="03010101010101010101" pitchFamily="66" charset="77"/>
                <a:cs typeface="Futura Medium" panose="020B0602020204020303" pitchFamily="34" charset="-79"/>
              </a:rPr>
              <a:t>Secluded, sequestered, protected”</a:t>
            </a:r>
          </a:p>
          <a:p>
            <a:pPr algn="ctr"/>
            <a:endParaRPr lang="en-US" sz="1600" i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r>
              <a:rPr lang="en-US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As far as facilities permit, weekends are held in a cloistered space where team and candidates are insulated from the pressures and distractions of the outside world…</a:t>
            </a:r>
          </a:p>
          <a:p>
            <a:pPr algn="ctr"/>
            <a:endParaRPr lang="en-US" i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r>
              <a:rPr lang="en-US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Before you agree to serve, you are asked if you can commit to being on the campground/facility for the entire weekend</a:t>
            </a:r>
            <a:r>
              <a:rPr lang="en-US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F6536-0790-7C41-A75D-75672E884851}"/>
              </a:ext>
            </a:extLst>
          </p:cNvPr>
          <p:cNvSpPr txBox="1"/>
          <p:nvPr/>
        </p:nvSpPr>
        <p:spPr>
          <a:xfrm>
            <a:off x="462602" y="4750130"/>
            <a:ext cx="4125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ndara" panose="020E0502030303020204" pitchFamily="34" charset="0"/>
                <a:cs typeface="Futura Medium" panose="020B0602020204020303" pitchFamily="34" charset="-79"/>
              </a:rPr>
              <a:t>From Latin, claustrum, “enclosed space.” </a:t>
            </a:r>
          </a:p>
          <a:p>
            <a:pPr algn="ctr"/>
            <a:r>
              <a:rPr lang="en-US" i="1" dirty="0">
                <a:latin typeface="Candara" panose="020E0502030303020204" pitchFamily="34" charset="0"/>
              </a:rPr>
              <a:t> Part of the monastery the general public could not enter. For prayer, study and contemplation.</a:t>
            </a:r>
          </a:p>
        </p:txBody>
      </p:sp>
    </p:spTree>
    <p:extLst>
      <p:ext uri="{BB962C8B-B14F-4D97-AF65-F5344CB8AC3E}">
        <p14:creationId xmlns:p14="http://schemas.microsoft.com/office/powerpoint/2010/main" val="16083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33" y="819397"/>
            <a:ext cx="3306901" cy="436220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4118">
            <a:off x="4019779" y="1900372"/>
            <a:ext cx="3255974" cy="40827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978734" y="611605"/>
            <a:ext cx="26479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TRESDIAS.ORG</a:t>
            </a:r>
          </a:p>
          <a:p>
            <a:r>
              <a:rPr lang="en-US" sz="1350" dirty="0">
                <a:solidFill>
                  <a:schemeClr val="bg1"/>
                </a:solidFill>
              </a:rPr>
              <a:t>“Community Resources”</a:t>
            </a:r>
          </a:p>
          <a:p>
            <a:r>
              <a:rPr lang="en-US" sz="1350" dirty="0">
                <a:solidFill>
                  <a:schemeClr val="bg1"/>
                </a:solidFill>
              </a:rPr>
              <a:t>”</a:t>
            </a:r>
            <a:r>
              <a:rPr lang="en-US" sz="1350" i="1" dirty="0">
                <a:solidFill>
                  <a:schemeClr val="bg1"/>
                </a:solidFill>
              </a:rPr>
              <a:t>Position Papers &amp; Best Practices”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AD8E7-7945-BA41-B96D-E5E7CE34F4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058" y="641386"/>
            <a:ext cx="2058687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309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1219200" y="4572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400">
                <a:solidFill>
                  <a:srgbClr val="000090"/>
                </a:solidFill>
                <a:latin typeface="Apple Chancery" charset="0"/>
              </a:rPr>
              <a:t> </a:t>
            </a:r>
          </a:p>
        </p:txBody>
      </p:sp>
      <p:sp>
        <p:nvSpPr>
          <p:cNvPr id="27651" name="TextBox 11"/>
          <p:cNvSpPr txBox="1">
            <a:spLocks noChangeArrowheads="1"/>
          </p:cNvSpPr>
          <p:nvPr/>
        </p:nvSpPr>
        <p:spPr bwMode="auto">
          <a:xfrm>
            <a:off x="362494" y="3274441"/>
            <a:ext cx="24384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x-none" sz="2000" dirty="0">
              <a:latin typeface="Arial Hebrew Scholar" charset="-79"/>
            </a:endParaRPr>
          </a:p>
          <a:p>
            <a:pPr algn="ctr"/>
            <a:r>
              <a:rPr lang="en-US" altLang="x-none" sz="1700" i="1" dirty="0">
                <a:ea typeface="Arial" charset="0"/>
              </a:rPr>
              <a:t>David </a:t>
            </a:r>
            <a:r>
              <a:rPr lang="en-US" altLang="x-none" sz="1700" i="1" dirty="0" err="1">
                <a:ea typeface="Arial" charset="0"/>
              </a:rPr>
              <a:t>McManagal</a:t>
            </a:r>
            <a:endParaRPr lang="en-US" altLang="x-none" sz="1700" i="1" dirty="0">
              <a:ea typeface="Arial" charset="0"/>
            </a:endParaRPr>
          </a:p>
          <a:p>
            <a:endParaRPr lang="en-US" altLang="x-none" sz="2000" dirty="0"/>
          </a:p>
        </p:txBody>
      </p:sp>
      <p:pic>
        <p:nvPicPr>
          <p:cNvPr id="13" name="Picture 12" descr="http://mi-cache.legacy.com/legacy/images/Cobrands/PoughkeepsieJournal/Photos/PJO013271-1_20111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434" y="524842"/>
            <a:ext cx="1981200" cy="2922273"/>
          </a:xfrm>
          <a:prstGeom prst="rect">
            <a:avLst/>
          </a:prstGeom>
          <a:noFill/>
          <a:effectLst>
            <a:glow rad="101600">
              <a:srgbClr val="3366FF">
                <a:alpha val="75000"/>
              </a:srgbClr>
            </a:glow>
            <a:softEdge rad="38100"/>
          </a:effectLst>
        </p:spPr>
      </p:pic>
      <p:sp>
        <p:nvSpPr>
          <p:cNvPr id="27654" name="TextBox 16"/>
          <p:cNvSpPr txBox="1">
            <a:spLocks noChangeArrowheads="1"/>
          </p:cNvSpPr>
          <p:nvPr/>
        </p:nvSpPr>
        <p:spPr bwMode="auto">
          <a:xfrm>
            <a:off x="623169" y="4340127"/>
            <a:ext cx="8057367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900" dirty="0">
                <a:latin typeface="Chalkboard" charset="0"/>
                <a:ea typeface="Chalkboard" charset="0"/>
                <a:cs typeface="Chalkboard" charset="0"/>
              </a:rPr>
              <a:t>David </a:t>
            </a:r>
            <a:r>
              <a:rPr lang="en-US" altLang="x-none" sz="1900" dirty="0" err="1">
                <a:latin typeface="Chalkboard" charset="0"/>
                <a:ea typeface="Chalkboard" charset="0"/>
                <a:cs typeface="Chalkboard" charset="0"/>
              </a:rPr>
              <a:t>McManagal</a:t>
            </a:r>
            <a:r>
              <a:rPr lang="en-US" altLang="x-none" sz="1900" dirty="0">
                <a:latin typeface="Chalkboard" charset="0"/>
                <a:ea typeface="Chalkboard" charset="0"/>
                <a:cs typeface="Chalkboard" charset="0"/>
              </a:rPr>
              <a:t>, a protestant, attended one. The Holy Spirit totally zapped him on Saturday. He was filled with a love he never expected to experience. </a:t>
            </a:r>
          </a:p>
          <a:p>
            <a:pPr algn="ctr"/>
            <a:endParaRPr lang="en-US" altLang="x-none" sz="1900" dirty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altLang="x-none" sz="1900" b="1" i="1" dirty="0">
                <a:latin typeface="Chalkboard" charset="0"/>
                <a:ea typeface="Chalkboard" charset="0"/>
                <a:cs typeface="Chalkboard" charset="0"/>
              </a:rPr>
              <a:t>He was on fire.</a:t>
            </a:r>
            <a:r>
              <a:rPr lang="en-US" altLang="x-none" sz="1900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altLang="x-none" sz="1900" i="1" dirty="0">
                <a:latin typeface="Chalkboard" charset="0"/>
                <a:ea typeface="Chalkboard" charset="0"/>
                <a:cs typeface="Chalkboard" charset="0"/>
              </a:rPr>
              <a:t>How can we bring this to Protestants The governing board finally gave permission to use the materials, and Tres Dias was born! First weekend 1972 in NY.</a:t>
            </a:r>
          </a:p>
          <a:p>
            <a:r>
              <a:rPr lang="en-US" altLang="x-none" sz="1600" i="1" dirty="0">
                <a:solidFill>
                  <a:srgbClr val="00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610634" y="176662"/>
            <a:ext cx="58859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000" dirty="0"/>
              <a:t>Cursillo came to the US in 1957 through through military bases in Texas.</a:t>
            </a:r>
          </a:p>
          <a:p>
            <a:pPr algn="ctr"/>
            <a:r>
              <a:rPr lang="en-US" sz="2000" dirty="0"/>
              <a:t>First English-speaking Cursillo – </a:t>
            </a:r>
            <a:r>
              <a:rPr lang="en-US" sz="2000" i="1" dirty="0"/>
              <a:t>1961. Spread through the US.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669" y="1689121"/>
            <a:ext cx="2072158" cy="234426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C142C8-A0F1-D648-AFFC-DC90214523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123" y="1321016"/>
            <a:ext cx="1319110" cy="12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59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4923" y="1065882"/>
            <a:ext cx="7245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indent="-342900">
              <a:buAutoNum type="arabicPeriod" startAt="11"/>
              <a:tabLst>
                <a:tab pos="428625" algn="l"/>
              </a:tabLst>
            </a:pP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That lay-talks not be given by </a:t>
            </a:r>
            <a:r>
              <a:rPr lang="en-US" sz="20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clergy, and 	    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Spiritual Director talks </a:t>
            </a:r>
            <a:r>
              <a:rPr lang="en-US" sz="20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be given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a lay person</a:t>
            </a: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09749" y="472621"/>
            <a:ext cx="568642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1469" algn="l"/>
              </a:tabLst>
            </a:pPr>
            <a:r>
              <a:rPr lang="en-US" sz="13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350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   THE ESSENTIALS OF THE WEEKEND PHASE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520" y="2395106"/>
            <a:ext cx="1247273" cy="1180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857" y="3621896"/>
            <a:ext cx="1883834" cy="20931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175" y="2377040"/>
            <a:ext cx="1934375" cy="26844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420" y="4720455"/>
            <a:ext cx="1804130" cy="9326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274" y="2395106"/>
            <a:ext cx="1772861" cy="17728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9218">
            <a:off x="4295568" y="4401086"/>
            <a:ext cx="1485040" cy="85719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54362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0197" y="1105576"/>
            <a:ext cx="510063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tabLst>
                <a:tab pos="600075" algn="l"/>
              </a:tabLst>
            </a:pPr>
            <a:r>
              <a:rPr lang="en-US" sz="13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5467" y="1405658"/>
            <a:ext cx="44045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44166" lvl="2" indent="-642938">
              <a:buAutoNum type="arabicPeriod" startAt="12"/>
              <a:tabLst>
                <a:tab pos="428625" algn="l"/>
              </a:tabLst>
            </a:pPr>
            <a:r>
              <a:rPr lang="en-US" sz="1600" b="1" dirty="0">
                <a:latin typeface="Damascus" charset="-78"/>
                <a:ea typeface="Damascus" charset="-78"/>
                <a:cs typeface="Damascus" charset="-78"/>
              </a:rPr>
              <a:t>That the weekend begin in the evening with the following agenda:</a:t>
            </a:r>
          </a:p>
          <a:p>
            <a:pPr marL="214313">
              <a:tabLst>
                <a:tab pos="428625" algn="l"/>
              </a:tabLst>
            </a:pPr>
            <a:endParaRPr lang="en-US" sz="1600" b="1" dirty="0">
              <a:latin typeface="Damascus" charset="-78"/>
              <a:ea typeface="Damascus" charset="-78"/>
              <a:cs typeface="Damascus" charset="-78"/>
            </a:endParaRPr>
          </a:p>
          <a:p>
            <a:pPr marL="942975" lvl="2" indent="-257175">
              <a:buFont typeface="Arial" charset="0"/>
              <a:buChar char="•"/>
              <a:tabLst>
                <a:tab pos="428625" algn="l"/>
              </a:tabLst>
            </a:pPr>
            <a:r>
              <a:rPr lang="en-US" sz="1600" b="1" dirty="0">
                <a:latin typeface="Damascus" charset="-78"/>
                <a:ea typeface="Damascus" charset="-78"/>
                <a:cs typeface="Damascus" charset="-78"/>
              </a:rPr>
              <a:t>Introduction given by the Rector</a:t>
            </a:r>
          </a:p>
          <a:p>
            <a:pPr marL="942975" lvl="2" indent="-257175">
              <a:buFont typeface="Arial" charset="0"/>
              <a:buChar char="•"/>
              <a:tabLst>
                <a:tab pos="428625" algn="l"/>
              </a:tabLst>
            </a:pPr>
            <a:endParaRPr lang="en-US" sz="1600" b="1" dirty="0">
              <a:latin typeface="Damascus" charset="-78"/>
              <a:ea typeface="Damascus" charset="-78"/>
              <a:cs typeface="Damascus" charset="-78"/>
            </a:endParaRPr>
          </a:p>
          <a:p>
            <a:pPr marL="942975" lvl="2" indent="-257175">
              <a:buFont typeface="Arial" charset="0"/>
              <a:buChar char="•"/>
              <a:tabLst>
                <a:tab pos="428625" algn="l"/>
              </a:tabLst>
            </a:pPr>
            <a:r>
              <a:rPr lang="en-US" sz="1600" b="1" i="1" dirty="0">
                <a:latin typeface="Damascus" charset="-78"/>
                <a:ea typeface="Damascus" charset="-78"/>
                <a:cs typeface="Damascus" charset="-78"/>
              </a:rPr>
              <a:t>Start silent retreat, </a:t>
            </a:r>
            <a:r>
              <a:rPr lang="en-US" sz="1600" b="1" dirty="0">
                <a:latin typeface="Damascus" charset="-78"/>
                <a:ea typeface="Damascus" charset="-78"/>
                <a:cs typeface="Damascus" charset="-78"/>
              </a:rPr>
              <a:t>to end a</a:t>
            </a:r>
            <a:r>
              <a:rPr lang="en-US" sz="1600" b="1" i="1" dirty="0">
                <a:latin typeface="Damascus" charset="-78"/>
                <a:ea typeface="Damascus" charset="-78"/>
                <a:cs typeface="Damascus" charset="-78"/>
              </a:rPr>
              <a:t>fter chapel </a:t>
            </a:r>
            <a:r>
              <a:rPr lang="en-US" sz="1600" b="1" dirty="0">
                <a:latin typeface="Damascus" charset="-78"/>
                <a:ea typeface="Damascus" charset="-78"/>
                <a:cs typeface="Damascus" charset="-78"/>
              </a:rPr>
              <a:t>the next morning</a:t>
            </a:r>
          </a:p>
          <a:p>
            <a:pPr marL="942975" lvl="2" indent="-257175">
              <a:buFont typeface="Arial" charset="0"/>
              <a:buChar char="•"/>
              <a:tabLst>
                <a:tab pos="428625" algn="l"/>
              </a:tabLst>
            </a:pPr>
            <a:endParaRPr lang="en-US" sz="1600" b="1" dirty="0">
              <a:latin typeface="Damascus" charset="-78"/>
              <a:ea typeface="Damascus" charset="-78"/>
              <a:cs typeface="Damascus" charset="-78"/>
            </a:endParaRPr>
          </a:p>
          <a:p>
            <a:pPr marL="942975" lvl="2" indent="-257175">
              <a:buFont typeface="Arial" charset="0"/>
              <a:buChar char="•"/>
              <a:tabLst>
                <a:tab pos="428625" algn="l"/>
              </a:tabLst>
            </a:pPr>
            <a:r>
              <a:rPr lang="en-US" sz="1600" b="1" dirty="0">
                <a:latin typeface="Damascus" charset="-78"/>
                <a:ea typeface="Damascus" charset="-78"/>
                <a:cs typeface="Damascus" charset="-78"/>
              </a:rPr>
              <a:t>KNOW YOURSELF meditation, given by clergy</a:t>
            </a:r>
          </a:p>
          <a:p>
            <a:pPr marL="942975" lvl="2" indent="-257175">
              <a:buFont typeface="Arial" charset="0"/>
              <a:buChar char="•"/>
              <a:tabLst>
                <a:tab pos="428625" algn="l"/>
              </a:tabLst>
            </a:pPr>
            <a:endParaRPr lang="en-US" sz="1600" b="1" dirty="0">
              <a:latin typeface="Damascus" charset="-78"/>
              <a:ea typeface="Damascus" charset="-78"/>
              <a:cs typeface="Damascus" charset="-78"/>
            </a:endParaRPr>
          </a:p>
          <a:p>
            <a:pPr marL="942975" lvl="2" indent="-257175">
              <a:buFont typeface="Arial" charset="0"/>
              <a:buChar char="•"/>
              <a:tabLst>
                <a:tab pos="428625" algn="l"/>
              </a:tabLst>
            </a:pPr>
            <a:r>
              <a:rPr lang="en-US" sz="1600" b="1" dirty="0">
                <a:latin typeface="Damascus" charset="-78"/>
                <a:ea typeface="Damascus" charset="-78"/>
                <a:cs typeface="Damascus" charset="-78"/>
              </a:rPr>
              <a:t>PRODIGAL SON meditation </a:t>
            </a:r>
            <a:r>
              <a:rPr lang="en-US" sz="1600" i="1" dirty="0">
                <a:latin typeface="Damascus" charset="-78"/>
                <a:ea typeface="Damascus" charset="-78"/>
                <a:cs typeface="Damascus" charset="-78"/>
              </a:rPr>
              <a:t>(or alternatively, on a women’s weekend, the Hosea-Gomer account as recorded in Hosea 1-3, or the account of the woman caught in adultery, as recorded in John 8:1-11)</a:t>
            </a:r>
            <a:r>
              <a:rPr lang="en-US" sz="1600" b="1" i="1" dirty="0">
                <a:latin typeface="Damascus" charset="-78"/>
                <a:ea typeface="Damascus" charset="-78"/>
                <a:cs typeface="Damascus" charset="-78"/>
              </a:rPr>
              <a:t> </a:t>
            </a:r>
            <a:r>
              <a:rPr lang="en-US" sz="1600" b="1" dirty="0">
                <a:latin typeface="Damascus" charset="-78"/>
                <a:ea typeface="Damascus" charset="-78"/>
                <a:cs typeface="Damascus" charset="-78"/>
              </a:rPr>
              <a:t>given by clergy.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031" y="326142"/>
            <a:ext cx="56042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   THE ESSENTIALS OF THE WEEKEND PHASE</a:t>
            </a:r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167" y="928715"/>
            <a:ext cx="2175272" cy="2900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613" y="4285347"/>
            <a:ext cx="3027651" cy="2161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511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9457" y="1554643"/>
            <a:ext cx="363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Silent introspection</a:t>
            </a:r>
            <a:r>
              <a:rPr lang="mr-IN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500" b="1" i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8801" y="630390"/>
            <a:ext cx="3214688" cy="58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8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Weekend Phase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25" i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Shape 493"/>
          <p:cNvSpPr txBox="1"/>
          <p:nvPr/>
        </p:nvSpPr>
        <p:spPr>
          <a:xfrm rot="469678">
            <a:off x="4446914" y="2655752"/>
            <a:ext cx="4059794" cy="2745098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rgbClr val="9A4E33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lIns="51427" tIns="25706" rIns="51427" bIns="25706" anchor="t" anchorCtr="0">
            <a:noAutofit/>
          </a:bodyPr>
          <a:lstStyle/>
          <a:p>
            <a:pPr fontAlgn="base">
              <a:spcAft>
                <a:spcPct val="0"/>
              </a:spcAft>
              <a:buSzPct val="25000"/>
            </a:pPr>
            <a:r>
              <a:rPr lang="en-US" sz="1600" b="1" dirty="0">
                <a:solidFill>
                  <a:prstClr val="white"/>
                </a:solidFill>
                <a:latin typeface="Candara" panose="020E0502030303020204" pitchFamily="34" charset="0"/>
                <a:ea typeface="Lustria"/>
                <a:cs typeface="Lustria"/>
                <a:sym typeface="Lustria"/>
              </a:rPr>
              <a:t>The night of purposeful silence can seem foreign and uncomfortable.  </a:t>
            </a:r>
          </a:p>
          <a:p>
            <a:pPr fontAlgn="base">
              <a:spcAft>
                <a:spcPct val="0"/>
              </a:spcAft>
            </a:pPr>
            <a:endParaRPr sz="1600" b="1" dirty="0">
              <a:solidFill>
                <a:prstClr val="white"/>
              </a:solidFill>
              <a:latin typeface="Candara" panose="020E0502030303020204" pitchFamily="34" charset="0"/>
              <a:ea typeface="Lustria"/>
              <a:cs typeface="Lustria"/>
              <a:sym typeface="Lustria"/>
            </a:endParaRPr>
          </a:p>
          <a:p>
            <a:pPr fontAlgn="base">
              <a:spcAft>
                <a:spcPct val="0"/>
              </a:spcAft>
              <a:buSzPct val="25000"/>
            </a:pPr>
            <a:r>
              <a:rPr lang="en-US" sz="1600" b="1" dirty="0">
                <a:solidFill>
                  <a:prstClr val="white"/>
                </a:solidFill>
                <a:latin typeface="Candara" panose="020E0502030303020204" pitchFamily="34" charset="0"/>
                <a:ea typeface="Lustria"/>
                <a:cs typeface="Lustria"/>
                <a:sym typeface="Lustria"/>
              </a:rPr>
              <a:t>What is the value of it? Do we need it? </a:t>
            </a:r>
          </a:p>
          <a:p>
            <a:pPr fontAlgn="base">
              <a:spcAft>
                <a:spcPct val="0"/>
              </a:spcAft>
              <a:buSzPct val="25000"/>
            </a:pPr>
            <a:endParaRPr lang="en-US" sz="1600" b="1" dirty="0">
              <a:solidFill>
                <a:prstClr val="white"/>
              </a:solidFill>
              <a:latin typeface="Candara" panose="020E0502030303020204" pitchFamily="34" charset="0"/>
              <a:ea typeface="Lustria"/>
              <a:cs typeface="Lustria"/>
              <a:sym typeface="Lustria"/>
            </a:endParaRPr>
          </a:p>
          <a:p>
            <a:pPr fontAlgn="base">
              <a:spcAft>
                <a:spcPct val="0"/>
              </a:spcAft>
              <a:buSzPct val="25000"/>
            </a:pPr>
            <a:r>
              <a:rPr lang="en-US" sz="1600" b="1" dirty="0">
                <a:solidFill>
                  <a:prstClr val="white"/>
                </a:solidFill>
                <a:latin typeface="Candara" panose="020E0502030303020204" pitchFamily="34" charset="0"/>
                <a:ea typeface="Lustria"/>
                <a:cs typeface="Lustria"/>
                <a:sym typeface="Lustria"/>
              </a:rPr>
              <a:t>Silence takes the candidate out of the world, time to self-examine, hear from the Lord.</a:t>
            </a:r>
          </a:p>
          <a:p>
            <a:pPr fontAlgn="base">
              <a:spcAft>
                <a:spcPct val="0"/>
              </a:spcAft>
              <a:buSzPct val="25000"/>
            </a:pPr>
            <a:endParaRPr lang="en-US" sz="1600" b="1" dirty="0">
              <a:solidFill>
                <a:prstClr val="white"/>
              </a:solidFill>
              <a:latin typeface="Candara" panose="020E0502030303020204" pitchFamily="34" charset="0"/>
              <a:ea typeface="Lustria"/>
              <a:cs typeface="Lustria"/>
              <a:sym typeface="Lustria"/>
            </a:endParaRPr>
          </a:p>
          <a:p>
            <a:pPr fontAlgn="base">
              <a:spcAft>
                <a:spcPct val="0"/>
              </a:spcAft>
              <a:buSzPct val="25000"/>
            </a:pPr>
            <a:r>
              <a:rPr lang="en-US" sz="1600" b="1" dirty="0">
                <a:solidFill>
                  <a:prstClr val="white"/>
                </a:solidFill>
                <a:latin typeface="Candara" panose="020E0502030303020204" pitchFamily="34" charset="0"/>
                <a:ea typeface="Lustria"/>
                <a:cs typeface="Lustria"/>
                <a:sym typeface="Lustria"/>
              </a:rPr>
              <a:t>Silence prepares the candidate for Friday.</a:t>
            </a:r>
          </a:p>
          <a:p>
            <a:pPr fontAlgn="base">
              <a:spcAft>
                <a:spcPct val="0"/>
              </a:spcAft>
              <a:buSzPct val="25000"/>
            </a:pPr>
            <a:endParaRPr lang="en-US" sz="1125" dirty="0">
              <a:solidFill>
                <a:prstClr val="white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7C25B-FDC4-3248-B8AC-E43A451985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37" y="1371174"/>
            <a:ext cx="3396853" cy="3396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8876699"/>
      </p:ext>
    </p:extLst>
  </p:cSld>
  <p:clrMapOvr>
    <a:masterClrMapping/>
  </p:clrMapOvr>
  <p:transition spd="med">
    <p:plu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739" y="614290"/>
            <a:ext cx="8484428" cy="5733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tabLst>
                <a:tab pos="428625" algn="l"/>
                <a:tab pos="471488" algn="l"/>
              </a:tabLst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   </a:t>
            </a: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the first day of the weekend have the  following 				agenda:</a:t>
            </a:r>
          </a:p>
          <a:p>
            <a:pPr lvl="1" algn="just">
              <a:tabLst>
                <a:tab pos="428625" algn="l"/>
                <a:tab pos="471488" algn="l"/>
              </a:tabLst>
            </a:pPr>
            <a:endParaRPr lang="en-US" sz="2200" b="1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428625" algn="l"/>
                <a:tab pos="471488" algn="l"/>
              </a:tabLst>
            </a:pP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85875" lvl="3" indent="-257175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THREE GLANCES OF CHRIST </a:t>
            </a:r>
            <a:r>
              <a:rPr lang="en-US" sz="2200" b="1" i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meditation</a:t>
            </a: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given by </a:t>
            </a:r>
            <a:r>
              <a:rPr lang="en-US" sz="2200" b="1" i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clergy</a:t>
            </a:r>
            <a:endParaRPr lang="en-US" sz="22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85875" lvl="3" indent="-257175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IDEALS Rollo, given by a </a:t>
            </a:r>
            <a:r>
              <a:rPr lang="en-US" sz="2200" b="1" i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 person</a:t>
            </a:r>
            <a:endParaRPr lang="en-US" sz="22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85875" lvl="3" indent="-257175" algn="just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GRACE Rollo, given by </a:t>
            </a:r>
            <a:r>
              <a:rPr lang="en-US" sz="2200" b="1" i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clergy</a:t>
            </a:r>
            <a:endParaRPr lang="en-US" sz="22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85875" lvl="3" indent="-257175" algn="just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 Rollo, given by a </a:t>
            </a:r>
            <a:r>
              <a:rPr lang="en-US" sz="2200" b="1" i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 person</a:t>
            </a:r>
            <a:endParaRPr lang="en-US" sz="22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85875" lvl="3" indent="-257175" algn="just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Rollo, given by </a:t>
            </a:r>
            <a:r>
              <a:rPr lang="en-US" sz="2200" b="1" i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clergy</a:t>
            </a:r>
            <a:endParaRPr lang="en-US" sz="22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85875" lvl="3" indent="-257175" algn="just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PIETY Rollo, given by a </a:t>
            </a:r>
            <a:r>
              <a:rPr lang="en-US" sz="2200" b="1" i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 person</a:t>
            </a:r>
          </a:p>
          <a:p>
            <a:pPr marL="1285875" lvl="3" indent="-257175" algn="just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endParaRPr lang="en-US" sz="2200" b="1" i="1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3" algn="just">
              <a:lnSpc>
                <a:spcPct val="120000"/>
              </a:lnSpc>
              <a:tabLst>
                <a:tab pos="428625" algn="l"/>
                <a:tab pos="471488" algn="l"/>
              </a:tabLst>
            </a:pPr>
            <a:endParaRPr lang="en-US" b="1" i="1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85875" lvl="3" indent="-257175" algn="just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000" b="1" i="1" dirty="0">
                <a:solidFill>
                  <a:srgbClr val="FFFF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Ideals is the only talk that cannot mention God or church.  It should be give by a seasoned team member.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5603">
            <a:off x="7236512" y="3419831"/>
            <a:ext cx="1354532" cy="1067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B9681E71-1AB6-1B4D-9D9F-1A3B8BE881B2}"/>
              </a:ext>
            </a:extLst>
          </p:cNvPr>
          <p:cNvSpPr/>
          <p:nvPr/>
        </p:nvSpPr>
        <p:spPr>
          <a:xfrm rot="2150639">
            <a:off x="7694629" y="2882072"/>
            <a:ext cx="420539" cy="7048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13659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  <a:alpha val="73000"/>
              </a:schemeClr>
            </a:gs>
            <a:gs pos="28000">
              <a:schemeClr val="accent5">
                <a:lumMod val="97000"/>
                <a:lumOff val="3000"/>
              </a:schemeClr>
            </a:gs>
            <a:gs pos="7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964" y="1073240"/>
            <a:ext cx="6447686" cy="364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rabicPeriod" startAt="14"/>
            </a:pP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the second day of the weekend have the following agenda:</a:t>
            </a:r>
          </a:p>
          <a:p>
            <a:pPr marL="257175" indent="-257175">
              <a:buAutoNum type="arabicPeriod" startAt="14"/>
            </a:pPr>
            <a:endParaRPr lang="en-US" sz="15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" indent="-466725">
              <a:spcBef>
                <a:spcPts val="45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FIGURE OF CHRIST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meditation, given by clergy</a:t>
            </a:r>
          </a:p>
          <a:p>
            <a:pPr marL="466725" indent="-466725">
              <a:spcBef>
                <a:spcPts val="45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Rollo, lay person</a:t>
            </a:r>
          </a:p>
          <a:p>
            <a:pPr marL="466725" indent="-466725">
              <a:spcBef>
                <a:spcPts val="45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SACRED MOMENTS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of GRACE Rollo, clergy</a:t>
            </a:r>
          </a:p>
          <a:p>
            <a:pPr marL="1152525" lvl="3" indent="-466725">
              <a:spcBef>
                <a:spcPts val="45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Followed by Holy Communion *** </a:t>
            </a:r>
          </a:p>
          <a:p>
            <a:pPr marL="466725" indent="-466725">
              <a:spcBef>
                <a:spcPts val="45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ACTION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Rollo, given by a lay person</a:t>
            </a:r>
          </a:p>
          <a:p>
            <a:pPr marL="466725" indent="-466725">
              <a:spcBef>
                <a:spcPts val="45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OBSTACLES to GRACE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Rollo, given by clergy</a:t>
            </a:r>
          </a:p>
          <a:p>
            <a:pPr marL="466725" indent="-466725">
              <a:spcBef>
                <a:spcPts val="45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LEADERS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Rollo, given by a lay person</a:t>
            </a:r>
          </a:p>
          <a:p>
            <a:pPr marL="257175" indent="-257175">
              <a:buFont typeface="Arial" charset="0"/>
              <a:buChar char="•"/>
            </a:pP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1898766" y="352850"/>
            <a:ext cx="5372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   THE ESSENTIALS OF THE WEEKEND PHASE</a:t>
            </a:r>
            <a:br>
              <a:rPr lang="en-US" sz="1350" b="1" u="sng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4001271" y="4512320"/>
            <a:ext cx="443553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5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>
                <a:ea typeface="Calibri" panose="020F0502020204030204" pitchFamily="34" charset="0"/>
                <a:cs typeface="Times New Roman" panose="02020603050405020304" pitchFamily="18" charset="0"/>
              </a:rPr>
              <a:t>15. That </a:t>
            </a:r>
            <a:r>
              <a:rPr lang="en-US" sz="1650" b="1" dirty="0">
                <a:ea typeface="Calibri" panose="020F0502020204030204" pitchFamily="34" charset="0"/>
                <a:cs typeface="Times New Roman" panose="02020603050405020304" pitchFamily="18" charset="0"/>
              </a:rPr>
              <a:t>chapel visits by each table</a:t>
            </a:r>
            <a:r>
              <a:rPr lang="en-US" sz="1650" dirty="0">
                <a:ea typeface="Calibri" panose="020F0502020204030204" pitchFamily="34" charset="0"/>
                <a:cs typeface="Times New Roman" panose="02020603050405020304" pitchFamily="18" charset="0"/>
              </a:rPr>
              <a:t> occur the     afternoon of the second day.</a:t>
            </a:r>
          </a:p>
          <a:p>
            <a:pPr algn="ctr"/>
            <a:endParaRPr lang="en-US" sz="16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ea typeface="Calibri" panose="020F0502020204030204" pitchFamily="34" charset="0"/>
                <a:cs typeface="Times New Roman" panose="02020603050405020304" pitchFamily="18" charset="0"/>
              </a:rPr>
              <a:t>Some communities call this the “We Prayer.” </a:t>
            </a:r>
          </a:p>
          <a:p>
            <a:pPr algn="ctr"/>
            <a:r>
              <a:rPr lang="en-US" sz="1650" i="1" dirty="0">
                <a:ea typeface="Calibri" panose="020F0502020204030204" pitchFamily="34" charset="0"/>
                <a:cs typeface="Times New Roman" panose="02020603050405020304" pitchFamily="18" charset="0"/>
              </a:rPr>
              <a:t>When candidates pray with each other outside the Rollo room.  </a:t>
            </a:r>
            <a:endParaRPr lang="en-US" sz="165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71" y="4466684"/>
            <a:ext cx="1938116" cy="12916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32" y="4645806"/>
            <a:ext cx="2671675" cy="1780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B4E0C4-8CF2-B14E-9BAA-9D11076A54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498" y="2073149"/>
            <a:ext cx="3205917" cy="189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63F51A3C-5A6B-6F44-993A-9ED4C260D365}"/>
              </a:ext>
            </a:extLst>
          </p:cNvPr>
          <p:cNvSpPr/>
          <p:nvPr/>
        </p:nvSpPr>
        <p:spPr>
          <a:xfrm rot="6640241">
            <a:off x="5149336" y="2748410"/>
            <a:ext cx="633372" cy="137069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86DDDE5-450C-CE40-ACC7-F704750E6666}"/>
              </a:ext>
            </a:extLst>
          </p:cNvPr>
          <p:cNvSpPr/>
          <p:nvPr/>
        </p:nvSpPr>
        <p:spPr>
          <a:xfrm rot="6368813">
            <a:off x="7829535" y="4759961"/>
            <a:ext cx="420539" cy="7048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86869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084" y="440461"/>
            <a:ext cx="89504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1531" indent="-564356" algn="just">
              <a:buAutoNum type="arabicPeriod" startAt="16"/>
              <a:tabLst>
                <a:tab pos="428625" algn="l"/>
                <a:tab pos="471488" algn="l"/>
              </a:tabLst>
            </a:pP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the third day of the weekend have the following  agenda:</a:t>
            </a:r>
          </a:p>
          <a:p>
            <a:pPr algn="just">
              <a:tabLst>
                <a:tab pos="428625" algn="l"/>
                <a:tab pos="471488" algn="l"/>
              </a:tabLs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lvl="5" indent="-257175"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CHRIST’S MESSAGE TO THE PESCADORE meditation, given by 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clergy</a:t>
            </a:r>
            <a:endParaRPr lang="en-US" sz="20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lvl="5" indent="-257175"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ENVIRONMENTS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Rollo, given by a 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 person</a:t>
            </a:r>
            <a:endParaRPr lang="en-US" sz="20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lvl="5" indent="-257175"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 IN GRACE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Rollo, given by 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clergy</a:t>
            </a:r>
            <a:endParaRPr lang="en-US" sz="20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lvl="5" indent="-257175"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CHRISTIAN COMMUNITY IN ACTION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Rollo, given by a l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 person</a:t>
            </a:r>
            <a:endParaRPr lang="en-US" sz="20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lvl="5" indent="-257175"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REUNION GROUPS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Rollo, given by a 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 person</a:t>
            </a:r>
            <a:endParaRPr lang="en-US" sz="20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lvl="5" indent="-257175"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LIVING THE FOURTH DAY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Rollo, given by a lay person </a:t>
            </a:r>
            <a:r>
              <a:rPr lang="mr-IN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often the Rector</a:t>
            </a:r>
            <a:endParaRPr lang="en-US" sz="20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lvl="5" indent="-257175"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Apostolic Hour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lvl="5" indent="-257175">
              <a:buFont typeface="Symbol" panose="05050102010706020507" pitchFamily="18" charset="2"/>
              <a:buChar char=""/>
              <a:tabLst>
                <a:tab pos="428625" algn="l"/>
                <a:tab pos="471488" algn="l"/>
              </a:tabLs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Closing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51DFB-6DB9-AC49-9C1A-68D518D2E6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5207">
            <a:off x="1716955" y="4793882"/>
            <a:ext cx="1658607" cy="151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330ED-54AB-2B43-9618-3B332339F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520" y="3819959"/>
            <a:ext cx="4386069" cy="2485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67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129" y="2317972"/>
            <a:ext cx="73989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3000" dirty="0"/>
              <a:t>One continuous talk in 15 parts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3000" dirty="0"/>
              <a:t>Not random, there’s a logical progression</a:t>
            </a:r>
          </a:p>
          <a:p>
            <a:pPr marL="214313" indent="-214313">
              <a:buFont typeface="Arial" charset="0"/>
              <a:buChar char="•"/>
            </a:pPr>
            <a:r>
              <a:rPr lang="en-US" sz="3000" dirty="0"/>
              <a:t>All build on each other</a:t>
            </a:r>
          </a:p>
          <a:p>
            <a:pPr marL="214313" indent="-214313">
              <a:buFont typeface="Arial" charset="0"/>
              <a:buChar char="•"/>
            </a:pPr>
            <a:r>
              <a:rPr lang="en-US" sz="3000" dirty="0"/>
              <a:t>Each day is an </a:t>
            </a:r>
            <a:r>
              <a:rPr lang="en-US" sz="3000" i="1" dirty="0"/>
              <a:t>entity,</a:t>
            </a:r>
            <a:r>
              <a:rPr lang="en-US" sz="3000" dirty="0"/>
              <a:t> emphasizing different things</a:t>
            </a:r>
          </a:p>
          <a:p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304" y="500248"/>
            <a:ext cx="2098098" cy="147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21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33" y="490371"/>
            <a:ext cx="8428843" cy="511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x-none" sz="1875" b="1" dirty="0">
                <a:latin typeface="Iowan Old Style Black" charset="0"/>
                <a:ea typeface="Iowan Old Style Black" charset="0"/>
                <a:cs typeface="Iowan Old Style Black" charset="0"/>
              </a:rPr>
              <a:t>The Rollos </a:t>
            </a:r>
          </a:p>
          <a:p>
            <a:pPr algn="ctr"/>
            <a:endParaRPr lang="en-US" altLang="x-none" sz="195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x-none" b="1" dirty="0">
                <a:solidFill>
                  <a:srgbClr val="000000"/>
                </a:solidFill>
                <a:latin typeface="Candara" panose="020E0502030303020204" pitchFamily="34" charset="0"/>
                <a:ea typeface="Franklin Gothic Book" charset="0"/>
                <a:cs typeface="Franklin Gothic Book" charset="0"/>
              </a:rPr>
              <a:t>CLERGY TALKS:  </a:t>
            </a:r>
            <a:r>
              <a:rPr lang="en-US" altLang="x-none" dirty="0">
                <a:solidFill>
                  <a:srgbClr val="000000"/>
                </a:solidFill>
                <a:latin typeface="Candara" panose="020E0502030303020204" pitchFamily="34" charset="0"/>
                <a:ea typeface="Franklin Gothic Book" charset="0"/>
                <a:cs typeface="Franklin Gothic Book" charset="0"/>
              </a:rPr>
              <a:t>present the </a:t>
            </a:r>
            <a:r>
              <a:rPr lang="en-US" altLang="x-none" b="1" dirty="0">
                <a:solidFill>
                  <a:srgbClr val="000000"/>
                </a:solidFill>
                <a:latin typeface="Candara" panose="020E0502030303020204" pitchFamily="34" charset="0"/>
                <a:ea typeface="Franklin Gothic Book" charset="0"/>
                <a:cs typeface="Franklin Gothic Book" charset="0"/>
              </a:rPr>
              <a:t>teaching </a:t>
            </a:r>
            <a:r>
              <a:rPr lang="en-US" altLang="x-none" b="1" i="1" dirty="0">
                <a:solidFill>
                  <a:srgbClr val="000000"/>
                </a:solidFill>
                <a:latin typeface="Candara" panose="020E0502030303020204" pitchFamily="34" charset="0"/>
                <a:ea typeface="Franklin Gothic Book" charset="0"/>
                <a:cs typeface="Franklin Gothic Book" charset="0"/>
              </a:rPr>
              <a:t>of living a life in grace.  </a:t>
            </a:r>
          </a:p>
          <a:p>
            <a:pPr lvl="2">
              <a:buFont typeface="Arial" charset="0"/>
              <a:buChar char="•"/>
            </a:pPr>
            <a:r>
              <a:rPr lang="en-US" altLang="x-none" i="1" dirty="0">
                <a:solidFill>
                  <a:srgbClr val="000000"/>
                </a:solidFill>
                <a:latin typeface="Candara" panose="020E0502030303020204" pitchFamily="34" charset="0"/>
                <a:ea typeface="Chalkboard" charset="0"/>
                <a:cs typeface="Chalkboard" charset="0"/>
              </a:rPr>
              <a:t>Grace, Holy Spirit, Sacred Moments, Obstacles to Grace, Life in Grace</a:t>
            </a:r>
          </a:p>
          <a:p>
            <a:endParaRPr lang="en-US" altLang="x-none" b="1" i="1" dirty="0">
              <a:solidFill>
                <a:srgbClr val="000000"/>
              </a:solidFill>
              <a:latin typeface="Candara" panose="020E0502030303020204" pitchFamily="34" charset="0"/>
              <a:ea typeface="Franklin Gothic Book" charset="0"/>
              <a:cs typeface="Franklin Gothic Book" charset="0"/>
            </a:endParaRPr>
          </a:p>
          <a:p>
            <a:pPr>
              <a:buFont typeface="Arial" charset="0"/>
              <a:buChar char="•"/>
            </a:pPr>
            <a:r>
              <a:rPr lang="en-US" altLang="x-none" b="1" dirty="0">
                <a:solidFill>
                  <a:srgbClr val="000000"/>
                </a:solidFill>
                <a:latin typeface="Candara" panose="020E0502030303020204" pitchFamily="34" charset="0"/>
                <a:ea typeface="Franklin Gothic Book" charset="0"/>
                <a:cs typeface="Franklin Gothic Book" charset="0"/>
              </a:rPr>
              <a:t>LAY TALKS </a:t>
            </a:r>
            <a:r>
              <a:rPr lang="en-US" altLang="x-none" dirty="0">
                <a:solidFill>
                  <a:srgbClr val="000000"/>
                </a:solidFill>
                <a:latin typeface="Candara" panose="020E0502030303020204" pitchFamily="34" charset="0"/>
                <a:ea typeface="Franklin Gothic Book" charset="0"/>
                <a:cs typeface="Franklin Gothic Book" charset="0"/>
              </a:rPr>
              <a:t>(Rollos) illustrate, </a:t>
            </a:r>
            <a:r>
              <a:rPr lang="en-US" altLang="x-none" i="1" dirty="0">
                <a:solidFill>
                  <a:srgbClr val="000000"/>
                </a:solidFill>
                <a:latin typeface="Candara" panose="020E0502030303020204" pitchFamily="34" charset="0"/>
                <a:ea typeface="Franklin Gothic Book" charset="0"/>
                <a:cs typeface="Franklin Gothic Book" charset="0"/>
              </a:rPr>
              <a:t>through the </a:t>
            </a:r>
            <a:r>
              <a:rPr lang="en-US" altLang="x-none" i="1" dirty="0" err="1">
                <a:solidFill>
                  <a:srgbClr val="000000"/>
                </a:solidFill>
                <a:latin typeface="Candara" panose="020E0502030303020204" pitchFamily="34" charset="0"/>
                <a:ea typeface="Franklin Gothic Book" charset="0"/>
                <a:cs typeface="Franklin Gothic Book" charset="0"/>
              </a:rPr>
              <a:t>Rollista’s</a:t>
            </a:r>
            <a:r>
              <a:rPr lang="en-US" altLang="x-none" i="1" dirty="0">
                <a:solidFill>
                  <a:srgbClr val="000000"/>
                </a:solidFill>
                <a:latin typeface="Candara" panose="020E0502030303020204" pitchFamily="34" charset="0"/>
                <a:ea typeface="Franklin Gothic Book" charset="0"/>
                <a:cs typeface="Franklin Gothic Book" charset="0"/>
              </a:rPr>
              <a:t> experience</a:t>
            </a:r>
            <a:r>
              <a:rPr lang="en-US" altLang="x-none" dirty="0">
                <a:solidFill>
                  <a:srgbClr val="000000"/>
                </a:solidFill>
                <a:latin typeface="Candara" panose="020E0502030303020204" pitchFamily="34" charset="0"/>
                <a:ea typeface="Franklin Gothic Book" charset="0"/>
                <a:cs typeface="Franklin Gothic Book" charset="0"/>
              </a:rPr>
              <a:t>, </a:t>
            </a:r>
            <a:r>
              <a:rPr lang="en-US" altLang="x-none" i="1" dirty="0">
                <a:solidFill>
                  <a:srgbClr val="000000"/>
                </a:solidFill>
                <a:latin typeface="Candara" panose="020E0502030303020204" pitchFamily="34" charset="0"/>
                <a:ea typeface="Franklin Gothic Book" charset="0"/>
                <a:cs typeface="Franklin Gothic Book" charset="0"/>
              </a:rPr>
              <a:t>how</a:t>
            </a:r>
            <a:r>
              <a:rPr lang="en-US" altLang="x-none" dirty="0">
                <a:solidFill>
                  <a:srgbClr val="000000"/>
                </a:solidFill>
                <a:latin typeface="Candara" panose="020E0502030303020204" pitchFamily="34" charset="0"/>
                <a:ea typeface="Franklin Gothic Book" charset="0"/>
                <a:cs typeface="Franklin Gothic Book" charset="0"/>
              </a:rPr>
              <a:t> it is possible to live the life in Grace. </a:t>
            </a:r>
          </a:p>
          <a:p>
            <a:endParaRPr lang="en-US" altLang="x-none" dirty="0">
              <a:solidFill>
                <a:srgbClr val="000000"/>
              </a:solidFill>
              <a:latin typeface="Candara" panose="020E0502030303020204" pitchFamily="34" charset="0"/>
              <a:ea typeface="Franklin Gothic Book" charset="0"/>
              <a:cs typeface="Franklin Gothic Book" charset="0"/>
            </a:endParaRPr>
          </a:p>
          <a:p>
            <a:pPr lvl="1">
              <a:buFont typeface="Arial" charset="0"/>
              <a:buChar char="•"/>
            </a:pPr>
            <a:r>
              <a:rPr lang="en-US" altLang="x-none" b="1" dirty="0">
                <a:solidFill>
                  <a:srgbClr val="000000"/>
                </a:solidFill>
                <a:latin typeface="Candara" panose="020E0502030303020204" pitchFamily="34" charset="0"/>
              </a:rPr>
              <a:t>Friday</a:t>
            </a:r>
            <a:r>
              <a:rPr lang="en-US" altLang="x-none" dirty="0">
                <a:solidFill>
                  <a:srgbClr val="000000"/>
                </a:solidFill>
                <a:latin typeface="Candara" panose="020E0502030303020204" pitchFamily="34" charset="0"/>
              </a:rPr>
              <a:t> – What the candidate </a:t>
            </a:r>
            <a:r>
              <a:rPr lang="en-US" altLang="x-none" b="1" dirty="0">
                <a:solidFill>
                  <a:srgbClr val="000000"/>
                </a:solidFill>
                <a:latin typeface="Candara" panose="020E0502030303020204" pitchFamily="34" charset="0"/>
              </a:rPr>
              <a:t>should be </a:t>
            </a:r>
            <a:r>
              <a:rPr lang="en-US" altLang="x-none" dirty="0">
                <a:solidFill>
                  <a:srgbClr val="000000"/>
                </a:solidFill>
                <a:latin typeface="Candara" panose="020E0502030303020204" pitchFamily="34" charset="0"/>
              </a:rPr>
              <a:t>in the life of grace.</a:t>
            </a:r>
            <a:r>
              <a:rPr lang="en-US" altLang="x-none" b="1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</a:p>
          <a:p>
            <a:pPr lvl="2"/>
            <a:r>
              <a:rPr lang="en-US" altLang="x-none" dirty="0">
                <a:solidFill>
                  <a:srgbClr val="000000"/>
                </a:solidFill>
                <a:latin typeface="Candara" panose="020E0502030303020204" pitchFamily="34" charset="0"/>
              </a:rPr>
              <a:t> (</a:t>
            </a:r>
            <a:r>
              <a:rPr lang="en-US" altLang="x-none" i="1" dirty="0">
                <a:solidFill>
                  <a:srgbClr val="000000"/>
                </a:solidFill>
                <a:latin typeface="Candara" panose="020E0502030303020204" pitchFamily="34" charset="0"/>
              </a:rPr>
              <a:t>Person with ideals, who’s involved in church, who’s fully devoted to Christ</a:t>
            </a:r>
          </a:p>
          <a:p>
            <a:pPr lvl="1">
              <a:buFont typeface="Arial" charset="0"/>
              <a:buChar char="•"/>
            </a:pPr>
            <a:r>
              <a:rPr lang="en-US" altLang="x-none" b="1" dirty="0">
                <a:solidFill>
                  <a:srgbClr val="000000"/>
                </a:solidFill>
                <a:latin typeface="Candara" panose="020E0502030303020204" pitchFamily="34" charset="0"/>
              </a:rPr>
              <a:t>Saturday</a:t>
            </a:r>
            <a:r>
              <a:rPr lang="en-US" altLang="x-none" dirty="0">
                <a:solidFill>
                  <a:srgbClr val="000000"/>
                </a:solidFill>
                <a:latin typeface="Candara" panose="020E0502030303020204" pitchFamily="34" charset="0"/>
              </a:rPr>
              <a:t> – What the candidate </a:t>
            </a:r>
            <a:r>
              <a:rPr lang="en-US" altLang="x-none" b="1" dirty="0">
                <a:solidFill>
                  <a:srgbClr val="000000"/>
                </a:solidFill>
                <a:latin typeface="Candara" panose="020E0502030303020204" pitchFamily="34" charset="0"/>
              </a:rPr>
              <a:t>must do </a:t>
            </a:r>
            <a:r>
              <a:rPr lang="en-US" altLang="x-none" dirty="0">
                <a:solidFill>
                  <a:srgbClr val="000000"/>
                </a:solidFill>
                <a:latin typeface="Candara" panose="020E0502030303020204" pitchFamily="34" charset="0"/>
              </a:rPr>
              <a:t>in the life of grace 	</a:t>
            </a:r>
          </a:p>
          <a:p>
            <a:pPr lvl="2"/>
            <a:r>
              <a:rPr lang="en-US" altLang="x-none" dirty="0">
                <a:solidFill>
                  <a:srgbClr val="000000"/>
                </a:solidFill>
                <a:latin typeface="Candara" panose="020E0502030303020204" pitchFamily="34" charset="0"/>
              </a:rPr>
              <a:t>(</a:t>
            </a:r>
            <a:r>
              <a:rPr lang="en-US" altLang="x-none" i="1" dirty="0">
                <a:solidFill>
                  <a:srgbClr val="000000"/>
                </a:solidFill>
                <a:latin typeface="Candara" panose="020E0502030303020204" pitchFamily="34" charset="0"/>
              </a:rPr>
              <a:t>study, take action, lead/influence)   </a:t>
            </a:r>
          </a:p>
          <a:p>
            <a:pPr lvl="1">
              <a:buFont typeface="Arial" charset="0"/>
              <a:buChar char="•"/>
            </a:pPr>
            <a:r>
              <a:rPr lang="en-US" altLang="x-none" b="1" dirty="0">
                <a:solidFill>
                  <a:srgbClr val="000000"/>
                </a:solidFill>
                <a:latin typeface="Candara" panose="020E0502030303020204" pitchFamily="34" charset="0"/>
              </a:rPr>
              <a:t>Sunday </a:t>
            </a:r>
            <a:r>
              <a:rPr lang="en-US" altLang="x-none" dirty="0">
                <a:solidFill>
                  <a:srgbClr val="000000"/>
                </a:solidFill>
                <a:latin typeface="Candara" panose="020E0502030303020204" pitchFamily="34" charset="0"/>
              </a:rPr>
              <a:t>– </a:t>
            </a:r>
            <a:r>
              <a:rPr lang="en-US" altLang="x-none" b="1" dirty="0">
                <a:solidFill>
                  <a:srgbClr val="000000"/>
                </a:solidFill>
                <a:latin typeface="Candara" panose="020E0502030303020204" pitchFamily="34" charset="0"/>
              </a:rPr>
              <a:t>How to maintain </a:t>
            </a:r>
            <a:r>
              <a:rPr lang="en-US" altLang="x-none" dirty="0">
                <a:solidFill>
                  <a:srgbClr val="000000"/>
                </a:solidFill>
                <a:latin typeface="Candara" panose="020E0502030303020204" pitchFamily="34" charset="0"/>
              </a:rPr>
              <a:t>the life of grace </a:t>
            </a:r>
          </a:p>
          <a:p>
            <a:pPr lvl="1"/>
            <a:r>
              <a:rPr lang="en-US" altLang="x-none" i="1" dirty="0">
                <a:solidFill>
                  <a:srgbClr val="000000"/>
                </a:solidFill>
                <a:latin typeface="Candara" panose="020E0502030303020204" pitchFamily="34" charset="0"/>
              </a:rPr>
              <a:t>	(Influence your environment, serve in community, belong to a sharing (reunion) group, &amp; persevere in the Fourth Day….(Usually the RECTOR TALK)</a:t>
            </a:r>
          </a:p>
          <a:p>
            <a:pPr lvl="1"/>
            <a:endParaRPr lang="en-US" altLang="x-none" sz="1350" i="1" dirty="0">
              <a:solidFill>
                <a:srgbClr val="000000"/>
              </a:solidFill>
            </a:endParaRPr>
          </a:p>
          <a:p>
            <a:pPr lvl="1"/>
            <a:endParaRPr lang="en-US" altLang="x-none" sz="1350" i="1" dirty="0">
              <a:solidFill>
                <a:srgbClr val="000000"/>
              </a:solidFill>
            </a:endParaRPr>
          </a:p>
          <a:p>
            <a:pPr marL="48816" lvl="1"/>
            <a:r>
              <a:rPr lang="en-US" altLang="x-none" sz="1350" b="1" i="1" dirty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Best Practice: KEY POINTS AND TAKEWAYS OF ROLLOS</a:t>
            </a:r>
            <a:r>
              <a:rPr lang="en-US" altLang="x-none" sz="1350" i="1" dirty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</a:p>
          <a:p>
            <a:pPr marL="48816" lvl="1"/>
            <a:r>
              <a:rPr lang="en-US" altLang="x-none" sz="1350" i="1" dirty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         available on the TDI website under “Resources.”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878" y="5594489"/>
            <a:ext cx="1182352" cy="957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0C246B-0D3C-F141-8B1B-6B6902ACE8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2598" y="4867492"/>
            <a:ext cx="3477078" cy="1711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1960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28775"/>
            <a:ext cx="4787900" cy="746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 descr="RelationshipTalk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26" y="982282"/>
            <a:ext cx="5921917" cy="4704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18" y="4774139"/>
            <a:ext cx="745004" cy="1052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30" y="1509636"/>
            <a:ext cx="622990" cy="865263"/>
          </a:xfrm>
          <a:prstGeom prst="rect">
            <a:avLst/>
          </a:prstGeom>
        </p:spPr>
      </p:pic>
      <p:cxnSp>
        <p:nvCxnSpPr>
          <p:cNvPr id="9" name="Shape 567"/>
          <p:cNvCxnSpPr/>
          <p:nvPr/>
        </p:nvCxnSpPr>
        <p:spPr>
          <a:xfrm>
            <a:off x="533244" y="2672687"/>
            <a:ext cx="15025" cy="1877923"/>
          </a:xfrm>
          <a:prstGeom prst="straightConnector1">
            <a:avLst/>
          </a:prstGeom>
          <a:noFill/>
          <a:ln w="76200" cap="sq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1" name="TextBox 10"/>
          <p:cNvSpPr txBox="1"/>
          <p:nvPr/>
        </p:nvSpPr>
        <p:spPr>
          <a:xfrm>
            <a:off x="1654802" y="479622"/>
            <a:ext cx="548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One Continuous Rollo, </a:t>
            </a:r>
            <a:r>
              <a:rPr lang="en-US" b="1" i="1" dirty="0"/>
              <a:t>One talk in 15 parts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CBF51-C027-2144-B02F-AE6874394AF8}"/>
              </a:ext>
            </a:extLst>
          </p:cNvPr>
          <p:cNvSpPr txBox="1"/>
          <p:nvPr/>
        </p:nvSpPr>
        <p:spPr>
          <a:xfrm>
            <a:off x="7104203" y="848954"/>
            <a:ext cx="17228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Futura Medium" panose="020B0602020204020303" pitchFamily="34" charset="-79"/>
              </a:rPr>
              <a:t>First talks, </a:t>
            </a:r>
            <a:r>
              <a:rPr lang="en-US" sz="1500" b="1" i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Futura Medium" panose="020B0602020204020303" pitchFamily="34" charset="-79"/>
              </a:rPr>
              <a:t>low key &amp; safe,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Futura Medium" panose="020B0602020204020303" pitchFamily="34" charset="-79"/>
              </a:rPr>
              <a:t> appeal to the  MIND, understanding.</a:t>
            </a:r>
          </a:p>
          <a:p>
            <a:endParaRPr lang="en-US" sz="15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Futura Medium" panose="020B0602020204020303" pitchFamily="34" charset="-79"/>
            </a:endParaRPr>
          </a:p>
          <a:p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Futura Medium" panose="020B0602020204020303" pitchFamily="34" charset="-79"/>
              </a:rPr>
              <a:t>Second to the WILL, </a:t>
            </a:r>
            <a:r>
              <a:rPr lang="en-US" sz="1500" b="1" i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Futura Medium" panose="020B0602020204020303" pitchFamily="34" charset="-79"/>
              </a:rPr>
              <a:t>what actions do we need to take?</a:t>
            </a:r>
          </a:p>
          <a:p>
            <a:endParaRPr lang="en-US" sz="15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Futura Medium" panose="020B0602020204020303" pitchFamily="34" charset="-79"/>
            </a:endParaRPr>
          </a:p>
          <a:p>
            <a:endParaRPr lang="en-US" sz="15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Futura Medium" panose="020B0602020204020303" pitchFamily="34" charset="-79"/>
            </a:endParaRPr>
          </a:p>
          <a:p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Futura Medium" panose="020B0602020204020303" pitchFamily="34" charset="-79"/>
              </a:rPr>
              <a:t>Third to the HEART, dedicate ourselves to Christ and his work.</a:t>
            </a:r>
          </a:p>
          <a:p>
            <a:endParaRPr lang="en-US" sz="15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Futura Medium" panose="020B0602020204020303" pitchFamily="34" charset="-79"/>
            </a:endParaRPr>
          </a:p>
          <a:p>
            <a:r>
              <a:rPr lang="en-US" sz="1500" b="1" i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Futura Medium" panose="020B0602020204020303" pitchFamily="34" charset="-79"/>
              </a:rPr>
              <a:t>Messages build each day. </a:t>
            </a:r>
          </a:p>
          <a:p>
            <a:endParaRPr lang="en-US" sz="15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Futura Medium" panose="020B0602020204020303" pitchFamily="34" charset="-79"/>
            </a:endParaRPr>
          </a:p>
          <a:p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Futura Medium" panose="020B0602020204020303" pitchFamily="34" charset="-79"/>
              </a:rPr>
              <a:t>Weekend touches candidates on ALL THREE LEVELS</a:t>
            </a:r>
            <a:r>
              <a:rPr lang="en-US" sz="1275" b="1" dirty="0">
                <a:solidFill>
                  <a:schemeClr val="accent5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4252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D561-BBF2-4CF7-8C69-04AC08A7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514" y="164939"/>
            <a:ext cx="5638966" cy="727090"/>
          </a:xfrm>
        </p:spPr>
        <p:txBody>
          <a:bodyPr>
            <a:normAutofit/>
          </a:bodyPr>
          <a:lstStyle/>
          <a:p>
            <a:pPr algn="ctr"/>
            <a:r>
              <a:rPr lang="en-US" sz="1650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   </a:t>
            </a:r>
            <a:r>
              <a:rPr lang="en-US" sz="1500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ESSENTIALS OF THE WEEKEND PHASE</a:t>
            </a:r>
            <a:endParaRPr lang="en-US" sz="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93326-5565-4226-96E4-52C581398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55" y="1589138"/>
            <a:ext cx="3835342" cy="3000103"/>
          </a:xfrm>
        </p:spPr>
        <p:txBody>
          <a:bodyPr>
            <a:noAutofit/>
          </a:bodyPr>
          <a:lstStyle/>
          <a:p>
            <a:pPr marL="0" indent="9525">
              <a:spcBef>
                <a:spcPts val="0"/>
              </a:spcBef>
              <a:buNone/>
              <a:tabLst>
                <a:tab pos="338138" algn="l"/>
              </a:tabLst>
            </a:pPr>
            <a:r>
              <a:rPr lang="en-US" sz="18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 </a:t>
            </a:r>
            <a:r>
              <a:rPr lang="en-US" sz="1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chapel visits by each table 	occur  the third day, preferably  	in the morning.</a:t>
            </a:r>
          </a:p>
          <a:p>
            <a:pPr marL="0" indent="0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endParaRPr lang="en-US" sz="1800" b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AutoNum type="arabicPeriod" startAt="18"/>
              <a:tabLst>
                <a:tab pos="321469" algn="l"/>
                <a:tab pos="353616" algn="l"/>
              </a:tabLst>
            </a:pPr>
            <a:r>
              <a:rPr lang="en-US" sz="18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table discussion follows </a:t>
            </a:r>
            <a:r>
              <a:rPr lang="en-US" sz="1800" b="1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Rollo</a:t>
            </a:r>
            <a:r>
              <a:rPr lang="en-US" sz="18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except the FOURTH DAY.</a:t>
            </a:r>
          </a:p>
          <a:p>
            <a:pPr marL="0" indent="0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endParaRPr lang="en-US" sz="1800" b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2425" indent="-352425">
              <a:spcBef>
                <a:spcPts val="0"/>
              </a:spcBef>
              <a:buAutoNum type="arabicPeriod" startAt="19"/>
              <a:tabLst>
                <a:tab pos="320675" algn="l"/>
                <a:tab pos="352425" algn="l"/>
              </a:tabLst>
            </a:pPr>
            <a:r>
              <a:rPr lang="en-US" sz="18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all Rollos and mediations   follow  the  </a:t>
            </a:r>
            <a:r>
              <a:rPr lang="en-US" sz="1800" b="1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dynamics and         outlines </a:t>
            </a:r>
            <a:r>
              <a:rPr lang="en-US" sz="18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authorized by TRES  DIAS.</a:t>
            </a:r>
          </a:p>
          <a:p>
            <a:pPr marL="0" indent="0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endParaRPr lang="en-US" sz="1800" b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1163" indent="0">
              <a:spcBef>
                <a:spcPts val="0"/>
              </a:spcBef>
              <a:buNone/>
            </a:pPr>
            <a:r>
              <a:rPr lang="en-US" sz="18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  That the team and candidates have the </a:t>
            </a:r>
            <a:r>
              <a:rPr lang="en-US" sz="1800" b="1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  <a:r>
              <a:rPr lang="en-US" sz="18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 celebrate Holy Communion each full day of the weekend.</a:t>
            </a:r>
            <a:endParaRPr lang="en-US" sz="1800" b="1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3A31D-D34C-45F9-B442-B1DD7BDF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1" y="4589240"/>
            <a:ext cx="924604" cy="11721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11CA0B-C7CC-C44F-8431-885D14486B1F}"/>
              </a:ext>
            </a:extLst>
          </p:cNvPr>
          <p:cNvSpPr txBox="1"/>
          <p:nvPr/>
        </p:nvSpPr>
        <p:spPr>
          <a:xfrm>
            <a:off x="4315039" y="803588"/>
            <a:ext cx="42858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US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Key Points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Table Chapel Visits – “</a:t>
            </a:r>
            <a:r>
              <a:rPr lang="en-US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we pray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er” must be on Saturday and Sunday.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Table Discussions are </a:t>
            </a:r>
            <a:r>
              <a:rPr lang="en-US" sz="20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essential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  </a:t>
            </a:r>
            <a:r>
              <a:rPr lang="en-US" sz="2000" dirty="0">
                <a:latin typeface="Wide Latin" panose="020A0A07050505020404" pitchFamily="18" charset="77"/>
                <a:cs typeface="Futura Medium" panose="020B0602020204020303" pitchFamily="34" charset="-79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Rollos/Meditations follow the outlines provided by TDI.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Communion </a:t>
            </a:r>
            <a:r>
              <a:rPr lang="en-US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offered 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each day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0798C0-822D-A946-B95C-285C18149D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252" y="4855324"/>
            <a:ext cx="3049980" cy="1695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59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8A76A8-F6AE-409A-AD29-110B8D833199}"/>
              </a:ext>
            </a:extLst>
          </p:cNvPr>
          <p:cNvSpPr/>
          <p:nvPr/>
        </p:nvSpPr>
        <p:spPr>
          <a:xfrm>
            <a:off x="711145" y="487956"/>
            <a:ext cx="8253494" cy="6026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1.0   PREAMBLE</a:t>
            </a:r>
            <a:r>
              <a:rPr lang="en-US" sz="1500" dirty="0"/>
              <a:t> ----</a:t>
            </a:r>
            <a:r>
              <a:rPr lang="en-US" sz="1500" i="1" dirty="0"/>
              <a:t>Introductory statement that explains the document..</a:t>
            </a:r>
          </a:p>
          <a:p>
            <a:endParaRPr lang="en-US" sz="1500" dirty="0"/>
          </a:p>
          <a:p>
            <a:endParaRPr lang="en-US" sz="1500" dirty="0"/>
          </a:p>
          <a:p>
            <a:pPr>
              <a:spcAft>
                <a:spcPts val="450"/>
              </a:spcAft>
            </a:pPr>
            <a:r>
              <a:rPr lang="en-US" sz="1575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The TRES Dias Movement endeavors to bring Christians to a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closer, more personal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walk with their Lord Jesus Christ and encourage them to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Christian leadership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Apostolic Action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in their environments.</a:t>
            </a:r>
          </a:p>
          <a:p>
            <a:pPr algn="just">
              <a:spcAft>
                <a:spcPts val="450"/>
              </a:spcAft>
            </a:pPr>
            <a:endParaRPr lang="en-US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50"/>
              </a:spcAft>
            </a:pPr>
            <a:endParaRPr lang="en-US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50"/>
              </a:spcAft>
            </a:pPr>
            <a:endParaRPr lang="en-US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spcAft>
                <a:spcPts val="45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TRES DIAS is based on the principles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the method, and the teachings of the Roman Catholic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Cursillo movement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initially proposed by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Eduardo Bonnin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and his fellow Christians.  </a:t>
            </a:r>
          </a:p>
          <a:p>
            <a:pPr>
              <a:spcAft>
                <a:spcPts val="45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Each candidate goes through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three phases 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 the TRES DIAS movement:  the pre-weekend; the three-day weekend and the Fourth Day.  	</a:t>
            </a:r>
          </a:p>
          <a:p>
            <a:pPr>
              <a:spcAft>
                <a:spcPts val="45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450"/>
              </a:spcAf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TRES DIAS is a Christian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ecumenical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movement. 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Owner\AppData\Local\Microsoft\Windows\Temporary Internet Files\Content.IE5\GOA3EZCE\MC90005777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549" y="2364987"/>
            <a:ext cx="2096503" cy="122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631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D561-BBF2-4CF7-8C69-04AC08A7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198" y="626927"/>
            <a:ext cx="6133888" cy="708215"/>
          </a:xfrm>
        </p:spPr>
        <p:txBody>
          <a:bodyPr>
            <a:normAutofit fontScale="90000"/>
          </a:bodyPr>
          <a:lstStyle/>
          <a:p>
            <a:r>
              <a:rPr lang="en-US" sz="2025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 </a:t>
            </a:r>
            <a:r>
              <a:rPr lang="en-US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25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ESSENTIALS OF THE WEEKEND PHASE</a:t>
            </a:r>
            <a:br>
              <a:rPr lang="en-US" sz="2025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25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93326-5565-4226-96E4-52C581398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30" y="1482684"/>
            <a:ext cx="6990194" cy="2140642"/>
          </a:xfrm>
        </p:spPr>
        <p:txBody>
          <a:bodyPr>
            <a:noAutofit/>
          </a:bodyPr>
          <a:lstStyle/>
          <a:p>
            <a:pPr marL="10716" indent="-10716">
              <a:spcBef>
                <a:spcPts val="0"/>
              </a:spcBef>
              <a:buAutoNum type="arabicPeriod" startAt="21"/>
              <a:tabLst>
                <a:tab pos="353616" algn="l"/>
                <a:tab pos="551260" algn="l"/>
              </a:tabLst>
            </a:pPr>
            <a:r>
              <a:rPr lang="en-US" sz="18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 </a:t>
            </a:r>
            <a:r>
              <a:rPr lang="en-US" sz="2400" b="1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 of environments</a:t>
            </a: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viewpoints 	   must be attempted in planning the weekend  	   itself and in forming the tables.</a:t>
            </a:r>
          </a:p>
          <a:p>
            <a:pPr marL="42863" indent="-42863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endParaRPr lang="en-US" sz="2400" b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AutoNum type="arabicPeriod" startAt="22"/>
              <a:tabLst>
                <a:tab pos="321469" algn="l"/>
                <a:tab pos="353616" algn="l"/>
              </a:tabLst>
            </a:pP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That the </a:t>
            </a:r>
            <a:r>
              <a:rPr lang="en-US" sz="2400" b="1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freedom of self-determination</a:t>
            </a: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</a:p>
          <a:p>
            <a:pPr marL="342900" lvl="1" indent="0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each candidate be respected.</a:t>
            </a:r>
          </a:p>
          <a:p>
            <a:pPr marL="42863" indent="-42863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endParaRPr lang="en-US" sz="2400" b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3" indent="-42863">
              <a:spcBef>
                <a:spcPts val="0"/>
              </a:spcBef>
              <a:buAutoNum type="arabicPeriod" startAt="23"/>
              <a:tabLst>
                <a:tab pos="321469" algn="l"/>
                <a:tab pos="353616" algn="l"/>
              </a:tabLst>
            </a:pP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That the lay Rollos be </a:t>
            </a:r>
            <a:r>
              <a:rPr lang="en-US" sz="2400" b="1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informal talks </a:t>
            </a: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	   	 		   witnessing or sharing nature.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3A31D-D34C-45F9-B442-B1DD7BDF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219" y="4900165"/>
            <a:ext cx="3092947" cy="154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499" y="2205566"/>
            <a:ext cx="1830301" cy="18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62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72034">
            <a:off x="1410902" y="3464087"/>
            <a:ext cx="2721190" cy="2658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3844">
            <a:off x="537255" y="4012537"/>
            <a:ext cx="988763" cy="800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633" y="1700262"/>
            <a:ext cx="2710540" cy="1807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566" y="3304079"/>
            <a:ext cx="2261187" cy="289895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80417" y="329002"/>
            <a:ext cx="8413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ea typeface="Abadi MT Condensed Extra Bold" charset="0"/>
                <a:cs typeface="Abadi MT Condensed Extra Bold" charset="0"/>
              </a:rPr>
              <a:t>Freedom self-determination? What is that?????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790">
            <a:off x="3239187" y="1027683"/>
            <a:ext cx="748748" cy="59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4510">
            <a:off x="4054761" y="4233051"/>
            <a:ext cx="1969467" cy="1033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47" y="1046780"/>
            <a:ext cx="1861481" cy="2792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A13528-81CB-8A41-95A3-B682AD437CF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641" y="1152635"/>
            <a:ext cx="2523914" cy="168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C2EECD-9728-D143-8CED-E501994FD24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14015">
            <a:off x="490595" y="1246727"/>
            <a:ext cx="1015562" cy="92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94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F37C03-FA11-E349-B9E1-F7987FA44F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62" y="1022886"/>
            <a:ext cx="8293766" cy="3929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702584-CA1A-3D44-A3D9-9BBCEE56739A}"/>
              </a:ext>
            </a:extLst>
          </p:cNvPr>
          <p:cNvSpPr txBox="1"/>
          <p:nvPr/>
        </p:nvSpPr>
        <p:spPr>
          <a:xfrm>
            <a:off x="729099" y="621458"/>
            <a:ext cx="841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andara" panose="020E0502030303020204" pitchFamily="34" charset="0"/>
              </a:rPr>
              <a:t>Find Position Papers and Best Practice Documents – under “Community Resources”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AB4F43-5E09-5F44-9805-1740FCFDF0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1496">
            <a:off x="630797" y="4533846"/>
            <a:ext cx="4595419" cy="1489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F11F88B6-91D5-254F-A730-0FC582335E21}"/>
              </a:ext>
            </a:extLst>
          </p:cNvPr>
          <p:cNvSpPr/>
          <p:nvPr/>
        </p:nvSpPr>
        <p:spPr>
          <a:xfrm rot="2150639">
            <a:off x="6266461" y="2059581"/>
            <a:ext cx="1005508" cy="120013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2733-4652-7649-A49D-7D08F7244F80}"/>
              </a:ext>
            </a:extLst>
          </p:cNvPr>
          <p:cNvSpPr txBox="1"/>
          <p:nvPr/>
        </p:nvSpPr>
        <p:spPr>
          <a:xfrm>
            <a:off x="5624186" y="5278511"/>
            <a:ext cx="256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Tresdias.org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017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C871B8-F3DE-0746-8824-44D259A9F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12119">
            <a:off x="6678843" y="1259250"/>
            <a:ext cx="1788640" cy="1146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DD561-BBF2-4CF7-8C69-04AC08A7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08" y="1007286"/>
            <a:ext cx="6191600" cy="391633"/>
          </a:xfrm>
        </p:spPr>
        <p:txBody>
          <a:bodyPr>
            <a:normAutofit fontScale="90000"/>
          </a:bodyPr>
          <a:lstStyle/>
          <a:p>
            <a:r>
              <a:rPr lang="en-US" sz="2025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   THE ESSENTIALS OF THE WEEKEND PHASE</a:t>
            </a:r>
            <a:br>
              <a:rPr lang="en-US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93326-5565-4226-96E4-52C581398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602625"/>
            <a:ext cx="6161868" cy="2883756"/>
          </a:xfrm>
        </p:spPr>
        <p:txBody>
          <a:bodyPr>
            <a:noAutofit/>
          </a:bodyPr>
          <a:lstStyle/>
          <a:p>
            <a:pPr marL="257175" indent="-257175" algn="just">
              <a:spcBef>
                <a:spcPts val="0"/>
              </a:spcBef>
              <a:buAutoNum type="arabicPeriod" startAt="24"/>
              <a:tabLst>
                <a:tab pos="321469" algn="l"/>
                <a:tab pos="353616" algn="l"/>
              </a:tabLst>
            </a:pP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That a</a:t>
            </a:r>
            <a:r>
              <a:rPr lang="en-US" sz="165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b="1" i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friendly creative Christian environment</a:t>
            </a:r>
            <a:r>
              <a:rPr lang="en-US" sz="165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</a:p>
          <a:p>
            <a:pPr marL="0" indent="0" algn="just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developed and fostered during the TRES DIAS weekend,</a:t>
            </a:r>
          </a:p>
          <a:p>
            <a:pPr marL="0" indent="0" algn="just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as opposed to a coercive or manipulative environment.</a:t>
            </a:r>
          </a:p>
          <a:p>
            <a:pPr algn="just">
              <a:spcBef>
                <a:spcPts val="0"/>
              </a:spcBef>
              <a:tabLst>
                <a:tab pos="321469" algn="l"/>
                <a:tab pos="353616" algn="l"/>
              </a:tabLst>
            </a:pPr>
            <a:endParaRPr lang="en-US" sz="165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AutoNum type="arabicPeriod" startAt="25"/>
              <a:tabLst>
                <a:tab pos="321469" algn="l"/>
                <a:tab pos="353616" algn="l"/>
              </a:tabLst>
            </a:pP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That the schedule allow time for</a:t>
            </a:r>
            <a:r>
              <a:rPr lang="en-US" sz="165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en-US" sz="1650" b="1" i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nformal personal</a:t>
            </a:r>
          </a:p>
          <a:p>
            <a:pPr marL="0" indent="0" algn="just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r>
              <a:rPr lang="en-US" sz="1650" b="1" i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contact </a:t>
            </a: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among the team and candidates.</a:t>
            </a:r>
          </a:p>
          <a:p>
            <a:pPr marL="0" indent="0" algn="just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endParaRPr lang="en-US" sz="165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  That the C</a:t>
            </a:r>
            <a:r>
              <a:rPr lang="en-US" sz="165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losing be as </a:t>
            </a:r>
            <a:r>
              <a:rPr lang="en-US" sz="1650" b="1" i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 prepared </a:t>
            </a:r>
            <a:r>
              <a:rPr lang="en-US" sz="165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other activities</a:t>
            </a:r>
          </a:p>
          <a:p>
            <a:pPr marL="0" indent="0" algn="just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of the weekend.</a:t>
            </a:r>
          </a:p>
          <a:p>
            <a:pPr algn="just">
              <a:spcBef>
                <a:spcPts val="0"/>
              </a:spcBef>
              <a:buFontTx/>
              <a:buAutoNum type="arabicPeriod" startAt="25"/>
              <a:tabLst>
                <a:tab pos="321469" algn="l"/>
                <a:tab pos="353616" algn="l"/>
              </a:tabLst>
            </a:pPr>
            <a:endParaRPr lang="en-US" sz="165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spcBef>
                <a:spcPts val="0"/>
              </a:spcBef>
              <a:buAutoNum type="arabicPeriod" startAt="27"/>
              <a:tabLst>
                <a:tab pos="321469" algn="l"/>
                <a:tab pos="353616" algn="l"/>
              </a:tabLst>
            </a:pP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That the sponsoring secretariat encourage the</a:t>
            </a:r>
          </a:p>
          <a:p>
            <a:pPr marL="0" indent="0" algn="just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community to participate in the weekend through</a:t>
            </a:r>
          </a:p>
          <a:p>
            <a:pPr marL="0" indent="0" algn="just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65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50" b="1" i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piritual</a:t>
            </a:r>
            <a:r>
              <a:rPr lang="en-US" sz="165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650" b="1" i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en-US" sz="165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Palanca.</a:t>
            </a:r>
            <a:endParaRPr lang="en-US" sz="165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3A31D-D34C-45F9-B442-B1DD7BDF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31" y="4638475"/>
            <a:ext cx="2035970" cy="1259885"/>
          </a:xfrm>
          <a:prstGeom prst="rect">
            <a:avLst/>
          </a:prstGeom>
          <a:effectLst>
            <a:innerShdw blurRad="152400" dist="50800" dir="18900000">
              <a:prstClr val="black">
                <a:alpha val="38000"/>
              </a:prstClr>
            </a:innerShdw>
            <a:softEdge rad="127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FFD798-33CF-7644-94CA-52DE6417C6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2989">
            <a:off x="6328676" y="2630443"/>
            <a:ext cx="2488971" cy="182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A3E467-83F2-B84C-A410-22EDD2F529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865" y="4875738"/>
            <a:ext cx="2913711" cy="1821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01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D561-BBF2-4CF7-8C69-04AC08A7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912" y="1105670"/>
            <a:ext cx="5351127" cy="321445"/>
          </a:xfrm>
        </p:spPr>
        <p:txBody>
          <a:bodyPr>
            <a:normAutofit fontScale="90000"/>
          </a:bodyPr>
          <a:lstStyle/>
          <a:p>
            <a:pPr marL="32147">
              <a:spcBef>
                <a:spcPts val="0"/>
              </a:spcBef>
              <a:tabLst>
                <a:tab pos="321469" algn="l"/>
                <a:tab pos="353616" algn="l"/>
              </a:tabLst>
            </a:pPr>
            <a:r>
              <a:rPr lang="en-US" sz="1725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 THE ESSENTIALS OF THE FOURTH DAY PHASE</a:t>
            </a:r>
            <a:br>
              <a:rPr lang="en-US" sz="1725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93326-5565-4226-96E4-52C581398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97" y="1575198"/>
            <a:ext cx="3098910" cy="391152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r>
              <a:rPr lang="en-US" sz="17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Pre-weekend and Weekend phases are only a </a:t>
            </a:r>
            <a:r>
              <a:rPr lang="en-US" sz="1700" b="1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prelude </a:t>
            </a:r>
            <a:r>
              <a:rPr lang="en-US" sz="17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each individual’s Fourth Day.</a:t>
            </a:r>
          </a:p>
          <a:p>
            <a:pPr marL="0" indent="0">
              <a:spcBef>
                <a:spcPts val="0"/>
              </a:spcBef>
              <a:buNone/>
              <a:tabLst>
                <a:tab pos="321469" algn="l"/>
                <a:tab pos="353616" algn="l"/>
              </a:tabLst>
            </a:pPr>
            <a:endParaRPr lang="en-US" sz="1700" b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123825" algn="l"/>
                <a:tab pos="171450" algn="l"/>
              </a:tabLst>
            </a:pPr>
            <a:r>
              <a:rPr lang="en-US" sz="1700" b="1" dirty="0">
                <a:latin typeface="Candara" panose="020E0502030303020204" pitchFamily="34" charset="0"/>
                <a:ea typeface="Cambria" charset="0"/>
                <a:cs typeface="Cambria" charset="0"/>
              </a:rPr>
              <a:t>   1.  </a:t>
            </a:r>
            <a:r>
              <a:rPr lang="en-US" sz="1700" b="1" u="sng" dirty="0">
                <a:latin typeface="Candara" panose="020E0502030303020204" pitchFamily="34" charset="0"/>
                <a:ea typeface="Cambria" charset="0"/>
                <a:cs typeface="Cambria" charset="0"/>
              </a:rPr>
              <a:t>Reunion Groups</a:t>
            </a:r>
          </a:p>
          <a:p>
            <a:pPr marL="32147">
              <a:spcBef>
                <a:spcPts val="0"/>
              </a:spcBef>
              <a:tabLst>
                <a:tab pos="321469" algn="l"/>
                <a:tab pos="353616" algn="l"/>
              </a:tabLst>
            </a:pPr>
            <a:endParaRPr lang="en-US" sz="1700" b="1" u="sng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indent="-375047" defTabSz="617220">
              <a:spcBef>
                <a:spcPts val="0"/>
              </a:spcBef>
              <a:buFont typeface="+mj-lt"/>
              <a:buAutoNum type="alphaUcPeriod"/>
              <a:tabLst>
                <a:tab pos="253604" algn="l"/>
                <a:tab pos="321469" algn="l"/>
                <a:tab pos="355997" algn="l"/>
                <a:tab pos="1926431" algn="l"/>
              </a:tabLst>
            </a:pPr>
            <a:r>
              <a:rPr lang="en-US" sz="17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local secretariats encourage Pescadores to participate in </a:t>
            </a:r>
            <a:r>
              <a:rPr lang="en-US" sz="1700" b="1" i="1" dirty="0">
                <a:solidFill>
                  <a:srgbClr val="7030A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Reunion  Groups.</a:t>
            </a:r>
          </a:p>
          <a:p>
            <a:pPr marL="600075" indent="-375047" defTabSz="617220">
              <a:spcBef>
                <a:spcPts val="0"/>
              </a:spcBef>
              <a:buFont typeface="+mj-lt"/>
              <a:buAutoNum type="alphaUcPeriod"/>
              <a:tabLst>
                <a:tab pos="253604" algn="l"/>
                <a:tab pos="321469" algn="l"/>
                <a:tab pos="355997" algn="l"/>
                <a:tab pos="1926431" algn="l"/>
              </a:tabLst>
            </a:pPr>
            <a:endParaRPr lang="en-US" sz="1700" b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indent="-375047" defTabSz="617220">
              <a:spcBef>
                <a:spcPts val="0"/>
              </a:spcBef>
              <a:buFont typeface="+mj-lt"/>
              <a:buAutoNum type="alphaUcPeriod"/>
              <a:tabLst>
                <a:tab pos="253604" algn="l"/>
                <a:tab pos="321469" algn="l"/>
                <a:tab pos="355997" algn="l"/>
                <a:tab pos="1926431" algn="l"/>
              </a:tabLst>
            </a:pPr>
            <a:r>
              <a:rPr lang="en-US" sz="17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local secretariats utilize the form of the reunion group known as  </a:t>
            </a:r>
            <a:r>
              <a:rPr lang="en-US" sz="1700" b="1" i="1" dirty="0">
                <a:solidFill>
                  <a:srgbClr val="7030A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Working  Reunion  </a:t>
            </a:r>
            <a:r>
              <a:rPr lang="en-US" sz="1700" b="1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Group,</a:t>
            </a:r>
            <a:r>
              <a:rPr lang="en-US" sz="17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to carry out the activities of the TRES DIAS Movement.</a:t>
            </a:r>
          </a:p>
          <a:p>
            <a:pPr marL="482204" indent="-257175">
              <a:tabLst>
                <a:tab pos="321469" algn="l"/>
                <a:tab pos="353616" algn="l"/>
              </a:tabLst>
            </a:pPr>
            <a:endParaRPr lang="en-US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B3D36-A47F-354A-8866-3E63A6403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073" y="3896855"/>
            <a:ext cx="2859330" cy="2591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DE847C-153A-B942-84E0-37FF9FF3E0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93168">
            <a:off x="7238910" y="1400192"/>
            <a:ext cx="1513426" cy="1084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0BAF36-F619-8147-8049-4C5963513E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668" y="1266392"/>
            <a:ext cx="3395684" cy="2185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F180CE-F709-364B-9FFE-09261B250885}"/>
              </a:ext>
            </a:extLst>
          </p:cNvPr>
          <p:cNvSpPr txBox="1"/>
          <p:nvPr/>
        </p:nvSpPr>
        <p:spPr>
          <a:xfrm>
            <a:off x="7114563" y="3053660"/>
            <a:ext cx="18043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Secretariat Board:</a:t>
            </a:r>
          </a:p>
          <a:p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The ”working reunion group.”</a:t>
            </a:r>
          </a:p>
          <a:p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Serving together for God’s glory!</a:t>
            </a:r>
          </a:p>
          <a:p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Rewarding and fun!</a:t>
            </a:r>
          </a:p>
          <a:p>
            <a:endParaRPr lang="en-US" sz="13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 sz="13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77380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37FF">
            <a:alpha val="141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55" y="1213828"/>
            <a:ext cx="3974090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029" algn="ctr">
              <a:tabLst>
                <a:tab pos="321469" algn="l"/>
                <a:tab pos="353616" algn="l"/>
              </a:tabLst>
            </a:pPr>
            <a:r>
              <a:rPr lang="en-US" sz="165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	 </a:t>
            </a:r>
            <a:r>
              <a:rPr lang="en-US" b="1" u="sng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Secuelas</a:t>
            </a:r>
          </a:p>
          <a:p>
            <a:pPr marL="225029">
              <a:tabLst>
                <a:tab pos="321469" algn="l"/>
                <a:tab pos="353616" algn="l"/>
              </a:tabLst>
            </a:pPr>
            <a:endParaRPr lang="en-US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9854" indent="-504825">
              <a:tabLst>
                <a:tab pos="321469" algn="l"/>
                <a:tab pos="353616" algn="l"/>
              </a:tabLst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A.  </a:t>
            </a: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local secretariats sponsor regularly scheduled Secuelas; </a:t>
            </a:r>
            <a:r>
              <a:rPr lang="en-US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preferably at least once each month.</a:t>
            </a:r>
          </a:p>
          <a:p>
            <a:pPr marL="225029" algn="just">
              <a:tabLst>
                <a:tab pos="321469" algn="l"/>
                <a:tab pos="353616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9854" indent="-504825">
              <a:tabLst>
                <a:tab pos="321469" algn="l"/>
                <a:tab pos="353616" algn="l"/>
              </a:tabLst>
            </a:pP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	 B.  That each Secuela include an opportunity for Pescadores to participate in the form of  reunion group known as </a:t>
            </a:r>
            <a:r>
              <a:rPr lang="en-US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”The Floating Reunion Group.”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029">
              <a:tabLst>
                <a:tab pos="321469" algn="l"/>
                <a:tab pos="353616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029" indent="-3572">
              <a:tabLst>
                <a:tab pos="321469" algn="l"/>
                <a:tab pos="353616" algn="l"/>
              </a:tabLst>
            </a:pP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C.	 That each Secuela include 			a  “Fourth Day Talk.”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57" y="1635908"/>
            <a:ext cx="1265301" cy="9945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2467703" y="546411"/>
            <a:ext cx="45648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 THE ESSENTIALS OF THE FOURTH DAY PHASE</a:t>
            </a:r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51" y="1651319"/>
            <a:ext cx="1265301" cy="9945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EABC0B-38EA-3846-BADC-C5E87C67A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4"/>
          <a:stretch/>
        </p:blipFill>
        <p:spPr>
          <a:xfrm>
            <a:off x="4294152" y="1369278"/>
            <a:ext cx="4410461" cy="2522311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11A68-8371-2344-AAD2-26298C0C5056}"/>
              </a:ext>
            </a:extLst>
          </p:cNvPr>
          <p:cNvSpPr txBox="1"/>
          <p:nvPr/>
        </p:nvSpPr>
        <p:spPr>
          <a:xfrm>
            <a:off x="4294152" y="4206955"/>
            <a:ext cx="4410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 4</a:t>
            </a:r>
            <a:r>
              <a:rPr lang="en-US" b="1" i="1" baseline="30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</a:t>
            </a:r>
            <a:r>
              <a:rPr lang="en-US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Day talk</a:t>
            </a:r>
            <a:r>
              <a:rPr lang="en-US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--- from a person or couple who have been living their 4</a:t>
            </a:r>
            <a:r>
              <a:rPr lang="en-US" i="1" baseline="30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</a:t>
            </a:r>
            <a:r>
              <a:rPr lang="en-US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day for six months or more and share how they’ve grown in the Lord since their Tres Dias experience. </a:t>
            </a:r>
          </a:p>
        </p:txBody>
      </p:sp>
    </p:spTree>
    <p:extLst>
      <p:ext uri="{BB962C8B-B14F-4D97-AF65-F5344CB8AC3E}">
        <p14:creationId xmlns:p14="http://schemas.microsoft.com/office/powerpoint/2010/main" val="1054574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612" y="592226"/>
            <a:ext cx="7836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4.0   THE ESSENTIALS OF THE LOCAL SECRETARIAT ORGANIZATION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2235" y="1186673"/>
            <a:ext cx="7746747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21469" algn="l"/>
                <a:tab pos="353616" algn="l"/>
              </a:tabLst>
            </a:pP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function of the local secretariat is to </a:t>
            </a:r>
            <a:r>
              <a:rPr lang="en-US" sz="20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conduct an effective program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accordance with the TRES DIAS Method.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321469" algn="l"/>
                <a:tab pos="353616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21469" algn="l"/>
                <a:tab pos="353616" algn="l"/>
              </a:tabLst>
            </a:pP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each l</a:t>
            </a:r>
            <a:r>
              <a:rPr lang="en-US" sz="20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ocal secretariat have a document, 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approved by its membership, describing its structure and operating procedures.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9A5AC-66AD-2A4D-B74B-E5F93B2FBD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938" y="3595954"/>
            <a:ext cx="3130104" cy="21533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4B588-3537-1F46-A5B2-BBA684221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49" y="3601481"/>
            <a:ext cx="3210037" cy="21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594" y="734825"/>
            <a:ext cx="84998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21469" algn="l"/>
                <a:tab pos="353616" algn="l"/>
              </a:tabLst>
            </a:pP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the members of a local secretariat have completed a TRES DIAS weekend or a similar experience recognized by TRES DIAS.</a:t>
            </a:r>
          </a:p>
          <a:p>
            <a:pPr marL="32147" algn="just">
              <a:tabLst>
                <a:tab pos="321469" algn="l"/>
                <a:tab pos="353616" algn="l"/>
              </a:tabLst>
            </a:pPr>
            <a:endParaRPr lang="en-US" sz="20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321469" algn="l"/>
                <a:tab pos="353616" algn="l"/>
              </a:tabLst>
            </a:pPr>
            <a:r>
              <a:rPr lang="en-US" sz="2000" b="1" i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Pescadores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TRES DIAS Community, whom the local secretarial claims to represent, must be </a:t>
            </a:r>
            <a:r>
              <a:rPr lang="en-US" sz="2000" b="1" i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eligible to serve as voting membe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 and officers of the secretariat, </a:t>
            </a:r>
            <a:r>
              <a:rPr lang="en-US" sz="20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they agree to meet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uphold and follow 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qualifications as outlined in the local community’s Constitution and By-laws. </a:t>
            </a:r>
          </a:p>
          <a:p>
            <a:pPr algn="just">
              <a:tabLst>
                <a:tab pos="321469" algn="l"/>
                <a:tab pos="353616" algn="l"/>
              </a:tabLst>
            </a:pPr>
            <a:endParaRPr lang="en-US" sz="20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321469" algn="l"/>
                <a:tab pos="353616" algn="l"/>
              </a:tabLst>
            </a:pPr>
            <a:r>
              <a:rPr lang="en-US" sz="20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i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TDI Qualifications for Community Leadership</a:t>
            </a:r>
            <a:endParaRPr lang="en-US" sz="2000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1650" y="149062"/>
            <a:ext cx="564713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4.0   THE ESSENTIALS OF THE LOCAL SECRETARIAT ORGANIZATION</a:t>
            </a:r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8FCE8-9F22-2440-82BE-F4FDCD97B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970" y="4027766"/>
            <a:ext cx="3930873" cy="2573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419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354" y="1214223"/>
            <a:ext cx="43112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21469" algn="l"/>
                <a:tab pos="353616" algn="l"/>
              </a:tabLst>
            </a:pP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the local secretariat have a plan for the </a:t>
            </a:r>
            <a:r>
              <a:rPr lang="en-US" sz="2000" b="1" i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periodic election of new members.</a:t>
            </a:r>
            <a:endParaRPr lang="en-US" sz="2000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321469" algn="l"/>
                <a:tab pos="353616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321469" algn="l"/>
                <a:tab pos="353616" algn="l"/>
              </a:tabLst>
            </a:pPr>
            <a:r>
              <a:rPr lang="en-US" sz="20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local secretariat must be the </a:t>
            </a:r>
            <a:r>
              <a:rPr lang="en-US" sz="2000" b="1" i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sole sponsor </a:t>
            </a:r>
            <a:r>
              <a:rPr lang="en-US" sz="20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a TRES DIAS weekend held in its community.</a:t>
            </a:r>
            <a:endParaRPr lang="en-US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321469" algn="l"/>
                <a:tab pos="353616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321469" algn="l"/>
                <a:tab pos="353616" algn="l"/>
              </a:tabLst>
            </a:pP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local secretariat must sponsor at least </a:t>
            </a:r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TRES DIAS weekends a year.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For the purpose of charter, this requirement may be waived by TRES DIAS.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5983" y="332275"/>
            <a:ext cx="7349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4.0   THE ESSENTIALS OF THE LOCAL SECRETARIAT ORGANIZATION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AE54D-C55B-BF41-BEA7-8F8D48D0A1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115" y="1352009"/>
            <a:ext cx="2907876" cy="2907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5713E-16D8-7248-AADC-B52255235494}"/>
              </a:ext>
            </a:extLst>
          </p:cNvPr>
          <p:cNvSpPr txBox="1"/>
          <p:nvPr/>
        </p:nvSpPr>
        <p:spPr>
          <a:xfrm>
            <a:off x="5328115" y="4707486"/>
            <a:ext cx="334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latin typeface="Candara" panose="020E0502030303020204" pitchFamily="34" charset="0"/>
              </a:rPr>
              <a:t>Periodic 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latin typeface="Candara" panose="020E0502030303020204" pitchFamily="34" charset="0"/>
              </a:rPr>
              <a:t>Must be sole sponsor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latin typeface="Candara" panose="020E0502030303020204" pitchFamily="34" charset="0"/>
              </a:rPr>
              <a:t>Two weekends a year</a:t>
            </a:r>
          </a:p>
        </p:txBody>
      </p:sp>
    </p:spTree>
    <p:extLst>
      <p:ext uri="{BB962C8B-B14F-4D97-AF65-F5344CB8AC3E}">
        <p14:creationId xmlns:p14="http://schemas.microsoft.com/office/powerpoint/2010/main" val="1457201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0372" y="1613699"/>
            <a:ext cx="4986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Algerian" panose="04020705040A02060702" pitchFamily="82" charset="0"/>
              </a:rPr>
              <a:t>Thank you for joining us!</a:t>
            </a:r>
          </a:p>
          <a:p>
            <a:pPr algn="ctr"/>
            <a:r>
              <a:rPr lang="en-US" sz="3600" dirty="0"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22425" y="3215013"/>
            <a:ext cx="4982760" cy="2019056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07014" y="3230425"/>
            <a:ext cx="4982760" cy="2019056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265" y="2378382"/>
            <a:ext cx="6836792" cy="2770325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75642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351" y="2247821"/>
            <a:ext cx="2596474" cy="20760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067" y="994832"/>
            <a:ext cx="797242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1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founders of the Cursillo movement saw a world of great need around them.  They knew that the answer to the needs of the world had to be Christ and His Grace;</a:t>
            </a:r>
            <a:r>
              <a:rPr lang="en-US" sz="135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067" y="4323904"/>
            <a:ext cx="797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But, they saw Christians who did not live for Christ, and they saw a church that was ineffective and 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life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They developed the Cursillo to meet part of this problem: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5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743" y="1315233"/>
            <a:ext cx="5823124" cy="36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1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184425-BAA6-4683-9F77-A152FDF015D4}"/>
              </a:ext>
            </a:extLst>
          </p:cNvPr>
          <p:cNvSpPr/>
          <p:nvPr/>
        </p:nvSpPr>
        <p:spPr>
          <a:xfrm>
            <a:off x="3695082" y="1002001"/>
            <a:ext cx="4997999" cy="489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450"/>
              </a:spcAft>
              <a:buFont typeface="Wingdings" pitchFamily="2" charset="2"/>
              <a:buChar char="v"/>
            </a:pP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teaching: </a:t>
            </a:r>
            <a:r>
              <a:rPr lang="en-US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love through grace</a:t>
            </a:r>
          </a:p>
          <a:p>
            <a:pPr marL="285750" indent="-285750" algn="just">
              <a:spcAft>
                <a:spcPts val="450"/>
              </a:spcAft>
              <a:buFont typeface="Wingdings" pitchFamily="2" charset="2"/>
              <a:buChar char="v"/>
            </a:pPr>
            <a:endParaRPr lang="en-US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450"/>
              </a:spcAft>
              <a:buFont typeface="Wingdings" pitchFamily="2" charset="2"/>
              <a:buChar char="v"/>
            </a:pP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Asks each member to grow in personal piety, study and </a:t>
            </a:r>
            <a:r>
              <a:rPr lang="en-US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Apostolic</a:t>
            </a: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Action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450"/>
              </a:spcAft>
              <a:buFont typeface="Wingdings" pitchFamily="2" charset="2"/>
              <a:buChar char="v"/>
            </a:pPr>
            <a:endParaRPr lang="en-US" sz="11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450"/>
              </a:spcAft>
              <a:buFont typeface="Wingdings" pitchFamily="2" charset="2"/>
              <a:buChar char="v"/>
            </a:pPr>
            <a:endParaRPr lang="en-US" sz="11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450"/>
              </a:spcAft>
              <a:buFont typeface="Wingdings" pitchFamily="2" charset="2"/>
              <a:buChar char="v"/>
            </a:pPr>
            <a:endParaRPr lang="en-US" sz="11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450"/>
              </a:spcAft>
              <a:buFont typeface="Wingdings" pitchFamily="2" charset="2"/>
              <a:buChar char="v"/>
            </a:pPr>
            <a:endParaRPr lang="en-US" sz="11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450"/>
              </a:spcAft>
              <a:buFont typeface="Wingdings" pitchFamily="2" charset="2"/>
              <a:buChar char="v"/>
            </a:pPr>
            <a:endParaRPr lang="en-US" sz="15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450"/>
              </a:spcAft>
              <a:buFont typeface="Wingdings" pitchFamily="2" charset="2"/>
              <a:buChar char="v"/>
            </a:pPr>
            <a:endParaRPr lang="en-US" sz="15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5000"/>
              </a:lnSpc>
              <a:spcAft>
                <a:spcPts val="450"/>
              </a:spcAft>
              <a:buFont typeface="Wingdings" pitchFamily="2" charset="2"/>
              <a:buChar char="v"/>
            </a:pP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US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cloistered </a:t>
            </a: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 called      ”The Weekend</a:t>
            </a:r>
          </a:p>
          <a:p>
            <a:pPr marL="285750" indent="-285750" algn="just">
              <a:lnSpc>
                <a:spcPct val="115000"/>
              </a:lnSpc>
              <a:spcAft>
                <a:spcPts val="450"/>
              </a:spcAft>
              <a:buFont typeface="Wingdings" pitchFamily="2" charset="2"/>
              <a:buChar char="v"/>
            </a:pPr>
            <a:endParaRPr lang="en-US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450"/>
              </a:spcAft>
              <a:buFont typeface="Wingdings" pitchFamily="2" charset="2"/>
              <a:buChar char="v"/>
            </a:pP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be invitation to join a small group for continued support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EF7DE1-D038-4817-ADE4-46D3E424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190" y="328007"/>
            <a:ext cx="2949779" cy="6529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50"/>
              </a:spcAft>
            </a:pPr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The main teaching of TRES DIAS is God’s unqualified love for each of us through grace.</a:t>
            </a: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  </a:t>
            </a:r>
          </a:p>
          <a:p>
            <a:pPr algn="just">
              <a:spcAft>
                <a:spcPts val="450"/>
              </a:spcAft>
            </a:pPr>
            <a:endParaRPr lang="en-US" sz="1600" b="1" dirty="0">
              <a:latin typeface="Cambria" charset="0"/>
              <a:ea typeface="Cambria" charset="0"/>
              <a:cs typeface="Cambria" charset="0"/>
            </a:endParaRPr>
          </a:p>
          <a:p>
            <a:pPr algn="just">
              <a:spcAft>
                <a:spcPts val="450"/>
              </a:spcAft>
            </a:pP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It asks each member of the TRES DIAS community to grow in their personal </a:t>
            </a:r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piety,</a:t>
            </a: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 to </a:t>
            </a:r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study</a:t>
            </a: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 God’s Word and other Christian writings and to express their love for Christ in Christian Apostolic </a:t>
            </a:r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Action.</a:t>
            </a:r>
          </a:p>
          <a:p>
            <a:pPr algn="just">
              <a:spcAft>
                <a:spcPts val="450"/>
              </a:spcAft>
            </a:pPr>
            <a:endParaRPr lang="en-US" sz="1600" b="1" dirty="0">
              <a:latin typeface="Cambria" charset="0"/>
              <a:ea typeface="Cambria" charset="0"/>
              <a:cs typeface="Cambria" charset="0"/>
            </a:endParaRPr>
          </a:p>
          <a:p>
            <a:pPr algn="just">
              <a:spcAft>
                <a:spcPts val="450"/>
              </a:spcAft>
            </a:pP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These three aspects of Christian growth are stressed in the cloistered environment called, “</a:t>
            </a:r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the weekend</a:t>
            </a: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.”  An invitation is issued during the weekend for each Pescadore to join a small group of his/her own choosing for continued support, prayer and encouragement.</a:t>
            </a:r>
          </a:p>
          <a:p>
            <a:endParaRPr lang="en-US" sz="1350" dirty="0"/>
          </a:p>
        </p:txBody>
      </p:sp>
      <p:pic>
        <p:nvPicPr>
          <p:cNvPr id="7" name="Shape 3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8893" y="2548870"/>
            <a:ext cx="1890378" cy="15124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FF7FF8-811E-0B4E-B4FC-5A56F19A976F}"/>
              </a:ext>
            </a:extLst>
          </p:cNvPr>
          <p:cNvSpPr txBox="1"/>
          <p:nvPr/>
        </p:nvSpPr>
        <p:spPr>
          <a:xfrm>
            <a:off x="4672208" y="328007"/>
            <a:ext cx="246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erpetua" panose="02020502060401020303" pitchFamily="18" charset="77"/>
              </a:rPr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212434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903157-F760-7E4F-8285-108D3E186C0B}"/>
              </a:ext>
            </a:extLst>
          </p:cNvPr>
          <p:cNvSpPr txBox="1"/>
          <p:nvPr/>
        </p:nvSpPr>
        <p:spPr>
          <a:xfrm>
            <a:off x="2812380" y="2059227"/>
            <a:ext cx="397944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5" b="1" dirty="0"/>
              <a:t>Quantitative vs. Qualitative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7698984-5EC8-394C-BA7E-6190772889D1}"/>
              </a:ext>
            </a:extLst>
          </p:cNvPr>
          <p:cNvSpPr/>
          <p:nvPr/>
        </p:nvSpPr>
        <p:spPr>
          <a:xfrm>
            <a:off x="712965" y="2629122"/>
            <a:ext cx="2824413" cy="2814416"/>
          </a:xfrm>
          <a:prstGeom prst="roundRect">
            <a:avLst/>
          </a:prstGeom>
          <a:solidFill>
            <a:srgbClr val="24627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 Numbers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 days</a:t>
            </a:r>
          </a:p>
          <a:p>
            <a:pPr algn="ctr"/>
            <a:r>
              <a:rPr lang="en-US" dirty="0"/>
              <a:t>72 continuous hours</a:t>
            </a:r>
          </a:p>
          <a:p>
            <a:pPr algn="ctr"/>
            <a:r>
              <a:rPr lang="en-US" dirty="0"/>
              <a:t>15 Rollos</a:t>
            </a:r>
          </a:p>
          <a:p>
            <a:pPr algn="ctr"/>
            <a:r>
              <a:rPr lang="en-US" dirty="0"/>
              <a:t>5 meditations</a:t>
            </a:r>
          </a:p>
          <a:p>
            <a:pPr algn="ctr"/>
            <a:r>
              <a:rPr lang="en-US" dirty="0"/>
              <a:t>2 table chapel visits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FAB63AC-D4F0-1C44-AA98-2004C63A67DE}"/>
              </a:ext>
            </a:extLst>
          </p:cNvPr>
          <p:cNvSpPr/>
          <p:nvPr/>
        </p:nvSpPr>
        <p:spPr>
          <a:xfrm>
            <a:off x="5867137" y="2635255"/>
            <a:ext cx="2824413" cy="2895469"/>
          </a:xfrm>
          <a:prstGeom prst="roundRect">
            <a:avLst/>
          </a:prstGeom>
          <a:solidFill>
            <a:srgbClr val="24627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 Quality</a:t>
            </a:r>
          </a:p>
          <a:p>
            <a:pPr algn="ctr"/>
            <a:endParaRPr lang="en-US" sz="1125" dirty="0"/>
          </a:p>
          <a:p>
            <a:pPr algn="ctr"/>
            <a:r>
              <a:rPr lang="en-US" dirty="0"/>
              <a:t>Adherence to the Essentials</a:t>
            </a:r>
          </a:p>
          <a:p>
            <a:pPr algn="ctr"/>
            <a:r>
              <a:rPr lang="en-US" dirty="0"/>
              <a:t>Team meeting prep</a:t>
            </a:r>
          </a:p>
          <a:p>
            <a:pPr algn="ctr"/>
            <a:r>
              <a:rPr lang="en-US" dirty="0"/>
              <a:t>Rollo coaching</a:t>
            </a:r>
          </a:p>
          <a:p>
            <a:pPr algn="ctr"/>
            <a:r>
              <a:rPr lang="en-US" dirty="0"/>
              <a:t>Organization </a:t>
            </a:r>
            <a:endParaRPr lang="en-US" sz="1125" dirty="0"/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0624FB-6DF4-004E-9B48-3D6576DFD6B4}"/>
              </a:ext>
            </a:extLst>
          </p:cNvPr>
          <p:cNvSpPr/>
          <p:nvPr/>
        </p:nvSpPr>
        <p:spPr>
          <a:xfrm>
            <a:off x="432986" y="707737"/>
            <a:ext cx="8090297" cy="11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dirty="0"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n order to ensure </a:t>
            </a:r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consistency and stability</a:t>
            </a: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 within the TRES DIAS Movement, there must be certain </a:t>
            </a:r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essential aspects</a:t>
            </a: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 to which all TRES DIAS organizations conform.  </a:t>
            </a:r>
          </a:p>
          <a:p>
            <a:pPr algn="just">
              <a:spcAft>
                <a:spcPts val="450"/>
              </a:spcAft>
            </a:pP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These Essentials fall into two categories:  those which are </a:t>
            </a:r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quantitative </a:t>
            </a: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and those which are </a:t>
            </a:r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qualitative</a:t>
            </a: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 in nature.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522690-BC5B-044C-BA65-400E57AF76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989" y="3113062"/>
            <a:ext cx="1846536" cy="1846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4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7D4F6-91A3-F342-B691-94C6B8FB1212}"/>
              </a:ext>
            </a:extLst>
          </p:cNvPr>
          <p:cNvSpPr/>
          <p:nvPr/>
        </p:nvSpPr>
        <p:spPr>
          <a:xfrm>
            <a:off x="298878" y="560691"/>
            <a:ext cx="8636793" cy="5296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It is the intent of TRES DIAS to use both of these categories as criteria for chartering local secretariats.</a:t>
            </a:r>
          </a:p>
          <a:p>
            <a:pPr algn="ctr">
              <a:spcAft>
                <a:spcPts val="450"/>
              </a:spcAft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It should therefore be the policy of local secretariats to comply with these Essentials. </a:t>
            </a:r>
          </a:p>
          <a:p>
            <a:pPr algn="ctr">
              <a:spcAft>
                <a:spcPts val="450"/>
              </a:spcAft>
            </a:pPr>
            <a:endParaRPr lang="en-US" sz="135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endParaRPr lang="en-US" sz="135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endParaRPr lang="en-US" sz="135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endParaRPr lang="en-US" sz="135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endParaRPr lang="en-US" sz="135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endParaRPr lang="en-US" sz="135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endParaRPr lang="en-US" sz="135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endParaRPr lang="en-US" sz="135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endParaRPr lang="en-US" sz="135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endParaRPr lang="en-US" sz="135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endParaRPr lang="en-US" sz="135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endParaRPr lang="en-US" sz="135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endParaRPr lang="en-US" sz="135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spcAft>
                <a:spcPts val="450"/>
              </a:spcAft>
            </a:pP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Policies of local secretariats which deviate from these Essentials </a:t>
            </a:r>
            <a:r>
              <a:rPr lang="en-US" sz="1600" b="1" i="1" dirty="0">
                <a:latin typeface="Cambria" charset="0"/>
                <a:ea typeface="Cambria" charset="0"/>
                <a:cs typeface="Cambria" charset="0"/>
              </a:rPr>
              <a:t>must be reviewed </a:t>
            </a:r>
            <a:r>
              <a:rPr lang="en-US" sz="1600" b="1" dirty="0">
                <a:latin typeface="Cambria" charset="0"/>
                <a:ea typeface="Cambria" charset="0"/>
                <a:cs typeface="Cambria" charset="0"/>
              </a:rPr>
              <a:t>on an individual basis and are subject to the approval of TRES DIAS.</a:t>
            </a:r>
            <a:endParaRPr lang="en-US" sz="1600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5C957-47ED-1744-BC02-5037F4D94A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548" y="2120534"/>
            <a:ext cx="2885068" cy="2885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43BD1-BF52-FB48-B6E4-153021C463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74" y="2368113"/>
            <a:ext cx="3588192" cy="2389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8787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6630</Words>
  <Application>Microsoft Macintosh PowerPoint</Application>
  <PresentationFormat>On-screen Show (4:3)</PresentationFormat>
  <Paragraphs>910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84" baseType="lpstr">
      <vt:lpstr>ＭＳ Ｐゴシック</vt:lpstr>
      <vt:lpstr>Abadi MT Condensed Extra Bold</vt:lpstr>
      <vt:lpstr>Algerian</vt:lpstr>
      <vt:lpstr>Apple Chancery</vt:lpstr>
      <vt:lpstr>Arial</vt:lpstr>
      <vt:lpstr>Arial Hebrew Scholar</vt:lpstr>
      <vt:lpstr>Arial Narrow</vt:lpstr>
      <vt:lpstr>Arial Rounded MT Bold</vt:lpstr>
      <vt:lpstr>Big Caslon Medium</vt:lpstr>
      <vt:lpstr>Bradley Hand</vt:lpstr>
      <vt:lpstr>Calibri</vt:lpstr>
      <vt:lpstr>Calibri Light</vt:lpstr>
      <vt:lpstr>Cambria</vt:lpstr>
      <vt:lpstr>Candara</vt:lpstr>
      <vt:lpstr>Century Gothic</vt:lpstr>
      <vt:lpstr>Chalkboard</vt:lpstr>
      <vt:lpstr>Chalkduster</vt:lpstr>
      <vt:lpstr>Comic Sans MS</vt:lpstr>
      <vt:lpstr>Damascus</vt:lpstr>
      <vt:lpstr>Franklin Gothic Book</vt:lpstr>
      <vt:lpstr>Futura Medium</vt:lpstr>
      <vt:lpstr>Iowan Old Style Black</vt:lpstr>
      <vt:lpstr>Lucida Handwriting</vt:lpstr>
      <vt:lpstr>Lustria</vt:lpstr>
      <vt:lpstr>Mangal</vt:lpstr>
      <vt:lpstr>Perpetua</vt:lpstr>
      <vt:lpstr>Symbol</vt:lpstr>
      <vt:lpstr>Times New Roman</vt:lpstr>
      <vt:lpstr>Trebuchet MS</vt:lpstr>
      <vt:lpstr>Wide Latin</vt:lpstr>
      <vt:lpstr>Wingdings</vt:lpstr>
      <vt:lpstr>Wingdings 3</vt:lpstr>
      <vt:lpstr>Office Theme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3.2   THE ESSENTIALS OF THE WEEKEND PHASE</vt:lpstr>
      <vt:lpstr>3.2   THE ESSENTIALS OF THE WEEKEND PHASE </vt:lpstr>
      <vt:lpstr>PowerPoint Presentation</vt:lpstr>
      <vt:lpstr>PowerPoint Presentation</vt:lpstr>
      <vt:lpstr>3.2   THE ESSENTIALS OF THE WEEKEND PHASE </vt:lpstr>
      <vt:lpstr>3.3 THE ESSENTIALS OF THE FOURTH DAY PHASE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Mike Shellman</cp:lastModifiedBy>
  <cp:revision>185</cp:revision>
  <cp:lastPrinted>2022-01-08T03:24:40Z</cp:lastPrinted>
  <dcterms:created xsi:type="dcterms:W3CDTF">2022-01-08T03:22:51Z</dcterms:created>
  <dcterms:modified xsi:type="dcterms:W3CDTF">2022-03-05T02:36:15Z</dcterms:modified>
</cp:coreProperties>
</file>